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Lst>
  <p:sldSz cx="9144000" cy="5143500" type="screen16x9"/>
  <p:notesSz cx="6858000" cy="9144000"/>
  <p:embeddedFontLst>
    <p:embeddedFont>
      <p:font typeface="Lato" panose="020F0502020204030203" pitchFamily="34" charset="0"/>
      <p:regular r:id="rId251"/>
    </p:embeddedFont>
    <p:embeddedFont>
      <p:font typeface="Raleway" panose="020B0604020202020204" charset="0"/>
      <p:regular r:id="rId252"/>
      <p:bold r:id="rId253"/>
      <p:italic r:id="rId254"/>
      <p:boldItalic r:id="rId2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3C022F-AC6D-43C8-842C-10D1D2BEA771}">
  <a:tblStyle styleId="{EA3C022F-AC6D-43C8-842C-10D1D2BEA7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9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font" Target="fonts/font4.fntdata"/><Relationship Id="rId259"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notesMaster" Target="notesMasters/notesMaster1.xml"/><Relationship Id="rId255" Type="http://schemas.openxmlformats.org/officeDocument/2006/relationships/font" Target="fonts/font5.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font" Target="fonts/font1.fntdata"/><Relationship Id="rId256"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94454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10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8ec7543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ec7543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3551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98ec75430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98ec75430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496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a98ec75430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a98ec75430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5524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98ec75430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98ec75430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7816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a98ec75430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a98ec75430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213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a98ec7543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a98ec7543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5590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98ec7543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98ec7543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2831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98ec75430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98ec75430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7455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a98ec75430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a98ec75430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0842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98ec75430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98ec75430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3628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98ec75430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98ec75430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70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b0b00b22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b0b00b22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2558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a98ec75430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a98ec75430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3171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a98ec75430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a98ec75430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8679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a98ec75430_0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98ec75430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1613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a98ec75430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a98ec75430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5261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a98ec75430_0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a98ec75430_0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7631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98ec75430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98ec75430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9950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98ec7543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98ec7543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8941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98ec7543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98ec7543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10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a98ec7543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a98ec7543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4539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a98ec75430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a98ec75430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60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b0b00b220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b0b00b220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6372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a98ec75430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a98ec75430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865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98ec7543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98ec7543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1051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a98ec75430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98ec7543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9185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98ec75430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98ec75430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681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98ec7543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98ec7543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4061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a98ec7543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a98ec7543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4032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a98ec75430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a98ec75430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1116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a98ec75430_0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a98ec75430_0_1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2782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98ec75430_0_1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98ec75430_0_1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7265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98ec7543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98ec7543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79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b0b00b22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b0b00b220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1957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98ec75430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98ec75430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0632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a98ec75430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a98ec75430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7967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a98ec75430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a98ec75430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5462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a98ec75430_0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a98ec75430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6714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a98ec75430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a98ec75430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3333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98ec75430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98ec75430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0092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a98ec75430_0_1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a98ec75430_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2221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a98ec75430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a98ec75430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6565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a98ec7543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a98ec7543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9601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a98ec75430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a98ec75430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20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b0b00b220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b0b00b220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679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a98ec75430_0_1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a98ec75430_0_1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5679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98ec75430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98ec7543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4781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a98ec7543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a98ec754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4668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a98ec75430_0_1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a98ec75430_0_1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0103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a98ec7543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a98ec7543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6900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a98ec75430_0_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a98ec75430_0_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9751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98ec75430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98ec75430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52038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98ec75430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98ec75430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0710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a98ec7543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a98ec7543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3397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a98ec75430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a98ec75430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311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98ec7543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98ec7543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9377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a98ec75430_0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98ec75430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5076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a98ec75430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a98ec75430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31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a98ec75430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a98ec75430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013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a98ec7543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a98ec7543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062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a98ec75430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a98ec75430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0275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98ec75430_0_1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98ec75430_0_1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3220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a98ec75430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a98ec75430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4676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a98ec75430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a98ec75430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4564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98ec75430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a98ec75430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920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98ec75430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98ec75430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98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98ec7543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98ec7543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4491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98ec75430_0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98ec75430_0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6494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a98ec75430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a98ec75430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18455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a98ec7543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a98ec7543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03338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a98ec7543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a98ec7543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3294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a98ec75430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a98ec75430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489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98ec75430_0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98ec75430_0_1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82917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a98ec7543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a98ec7543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5324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a98ec75430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a98ec75430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65243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98ec75430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98ec75430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8507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98ec75430_0_1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a98ec75430_0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498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98ec75430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98ec75430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1634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98ec75430_0_1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98ec75430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3490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98ec75430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98ec75430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92071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a98ec75430_0_1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a98ec75430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20790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a98ec75430_0_1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a98ec75430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3738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a98ec75430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a98ec75430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8609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a98ec7543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a98ec7543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99841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98ec7543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98ec7543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41169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ab0b00b2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ab0b00b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07551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b0b00b22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b0b00b22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25453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b0b00b22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b0b00b22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443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98ec7543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98ec7543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1510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b0b00b22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b0b00b2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11575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a98ec7543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a98ec7543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601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b0b00b22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b0b00b22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6244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ab0b00b22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ab0b00b22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8529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b0b00b22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b0b00b22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82924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ab0b00b22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ab0b00b22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47710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a98ec7543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a98ec7543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32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ab0b00b22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ab0b00b2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06585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ab0b00b22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ab0b00b22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65583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ab0b00b22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ab0b00b22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46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8ec7543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98ec7543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18996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ab0b00b22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ab0b00b22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23059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a98ec7543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a98ec7543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24332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a98ec75430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a98ec7543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3586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b0b00b22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b0b00b22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3572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a98ec7543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a98ec75430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2923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a98ec75430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98ec7543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37362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ab0b00b22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ab0b00b22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7281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a98ec7543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a98ec7543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7376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a98ec7543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a98ec7543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33255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ab0b00b22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ab0b00b22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5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98ec7543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98ec7543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247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98ec75430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98ec7543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0980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ab0b00b22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ab0b00b2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8624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ab0b00b22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ab0b00b22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0373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ab0b00b22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ab0b00b22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44541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a98ec754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a98ec754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456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98ec75430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98ec7543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43853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b0b00b22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b0b00b22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88291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98ec7543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98ec7543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7376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a98ec75430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a98ec75430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27496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ab0b00b22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ab0b00b22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5404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ab0b00b22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ab0b00b22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02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98ec7543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98ec7543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0327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a98ec75430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a98ec7543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0102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a98ec7543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a98ec754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6367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ab0b00b220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ab0b00b22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30802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ab0b00b22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ab0b00b22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06270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98ec75430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98ec75430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14248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a98ec75430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a98ec75430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29253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ab0b00b22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ab0b00b22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4590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ab0b00b220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ab0b00b22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08101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a98ec75430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a98ec75430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22085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a98ec75430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a98ec75430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371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98ec75430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98ec75430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48323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ab0b00b22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ab0b00b22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8247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ab0b00b22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ab0b00b22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2466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b0b00b22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b0b00b22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52346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ab0b00b22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ab0b00b22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09908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ab0b00b220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ab0b00b22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37438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b0b00b22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b0b00b22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97715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ab0b00b22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ab0b00b22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46236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ab0b00b22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ab0b00b22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46054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ab0b00b22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ab0b00b22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00183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ab0b00b220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ab0b00b22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439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8ec7543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8ec7543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48936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ab0b00b22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ab0b00b22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9718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ab0b00b22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ab0b00b22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8288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ab0b00b220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ab0b00b220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72338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ab0b00b22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ab0b00b22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2287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ab0b00b22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ab0b00b22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26717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b0b00b22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b0b00b22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93456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b0b00b22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b0b00b22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10807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ab0b00b22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ab0b00b22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37239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b0b00b22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b0b00b22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83841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a98ec75430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a98ec75430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262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8ec7543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8ec7543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38601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a98ec75430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a98ec75430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48499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ab0b00b220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ab0b00b220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1710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ab0b00b220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ab0b00b220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36688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b0b00b22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b0b00b22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73259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b0b00b22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b0b00b22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40844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ab0b00b22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ab0b00b2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3883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ab0b00b220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ab0b00b220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32427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a98ec75430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a98ec7543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22697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a98ec7543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a98ec7543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611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98ec7543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98ec7543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908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98ec7543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98ec7543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32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98ec75430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98ec75430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73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98ec7543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98ec7543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95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98ec7543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98ec7543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755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3a778d5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3a778d5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53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98ec7543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98ec7543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425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98ec75430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98ec75430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5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98ec75430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98ec75430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3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98ec75430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98ec7543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952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98ec75430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98ec75430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392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98ec7543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98ec7543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606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98ec75430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98ec7543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024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98ec75430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98ec75430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17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98ec75430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98ec75430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629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98ec7543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98ec7543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49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a778d56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a778d56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80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98ec7543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98ec7543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15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98ec7543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98ec7543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1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98ec7543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98ec7543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067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98ec7543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98ec7543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104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98ec75430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98ec75430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971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98ec7543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98ec75430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88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98ec7543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98ec7543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636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98ec7543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98ec7543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788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98ec75430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98ec75430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67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98ec7543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98ec7543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24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b0b00b22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b0b00b22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073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8ec7543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98ec7543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818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98ec7543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a98ec75430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477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98ec75430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98ec75430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338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98ec75430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98ec75430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97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98ec7543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98ec75430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2998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98ec75430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98ec75430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391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98ec75430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98ec75430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442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98ec7543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98ec7543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079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98ec75430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a98ec75430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14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98ec7543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98ec7543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87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b0b00b22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b0b00b22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2397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98ec75430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a98ec75430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866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98ec75430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98ec7543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0943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98ec75430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a98ec75430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024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98ec7543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98ec7543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630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8ec75430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8ec75430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486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98ec75430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98ec75430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15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98ec75430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98ec75430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015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98ec75430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98ec75430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448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98ec7543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98ec7543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98ec7543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98ec7543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40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b0b00b22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b0b00b22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79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98ec7543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98ec7543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11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98ec7543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98ec7543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2398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98ec7543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98ec7543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759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98ec7543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98ec7543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577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98ec75430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98ec75430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394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98ec75430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98ec75430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3421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98ec7543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98ec7543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0090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98ec75430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98ec75430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740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a98ec75430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a98ec75430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504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a98ec75430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a98ec75430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614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b0b00b220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b0b00b220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3744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98ec75430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98ec75430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537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a98ec75430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a98ec75430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19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98ec75430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98ec75430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8609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8ec75430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8ec75430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1492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98ec75430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98ec75430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538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98ec75430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98ec75430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3870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98ec7543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a98ec7543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294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98ec75430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98ec75430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158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a98ec75430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a98ec75430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98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98ec75430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98ec75430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14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b0b00b220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b0b00b220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722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98ec7543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98ec7543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4116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98ec75430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98ec75430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1195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98ec75430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98ec75430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321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8ec7543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8ec7543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5024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a98ec75430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a98ec75430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4343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98ec75430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98ec75430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172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98ec7543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98ec7543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4503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98ec75430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98ec75430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6724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a98ec7543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a98ec75430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5511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a98ec75430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a98ec75430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06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chefriends.or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jetbrains.com/phpstorm/" TargetMode="External"/><Relationship Id="rId5" Type="http://schemas.openxmlformats.org/officeDocument/2006/relationships/hyperlink" Target="https://atom.io/" TargetMode="External"/><Relationship Id="rId4" Type="http://schemas.openxmlformats.org/officeDocument/2006/relationships/hyperlink" Target="https://www.sublimetext.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www.php.net/manual/en/ref.strings.php" TargetMode="External"/><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s://www.php.net/manual/en/ref.array.php" TargetMode="External"/><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php.net/manual/en/ref.var.php" TargetMode="External"/><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hp/php-src"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Dasar</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smtClean="0"/>
              <a:t>Mohamad Rizky Isa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PHP</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Parsing</a:t>
            </a:r>
            <a:endParaRPr/>
          </a:p>
        </p:txBody>
      </p:sp>
      <p:sp>
        <p:nvSpPr>
          <p:cNvPr id="690" name="Google Shape;690;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Khusus string menggunakan double quote atau heredoc, kita bisa menggunakan karakter $ untuk mengakses variable.</a:t>
            </a:r>
            <a:endParaRPr/>
          </a:p>
          <a:p>
            <a:pPr marL="457200" lvl="0" indent="-311150" algn="l" rtl="0">
              <a:spcBef>
                <a:spcPts val="0"/>
              </a:spcBef>
              <a:spcAft>
                <a:spcPts val="0"/>
              </a:spcAft>
              <a:buSzPts val="1300"/>
              <a:buChar char="●"/>
            </a:pPr>
            <a:r>
              <a:rPr lang="id"/>
              <a:t>Ini memudahkan ketika kita ingin menggabungkan string dengan variable.</a:t>
            </a:r>
            <a:endParaRPr/>
          </a:p>
          <a:p>
            <a:pPr marL="457200" lvl="0" indent="-311150" algn="l" rtl="0">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Parsing</a:t>
            </a:r>
            <a:endParaRPr/>
          </a:p>
        </p:txBody>
      </p:sp>
      <p:pic>
        <p:nvPicPr>
          <p:cNvPr id="2" name="Picture 1"/>
          <p:cNvPicPr>
            <a:picLocks noChangeAspect="1"/>
          </p:cNvPicPr>
          <p:nvPr/>
        </p:nvPicPr>
        <p:blipFill>
          <a:blip r:embed="rId3"/>
          <a:stretch>
            <a:fillRect/>
          </a:stretch>
        </p:blipFill>
        <p:spPr>
          <a:xfrm>
            <a:off x="729450" y="2141083"/>
            <a:ext cx="7639050" cy="151447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Curly Brace</a:t>
            </a:r>
            <a:endParaRPr/>
          </a:p>
        </p:txBody>
      </p:sp>
      <p:sp>
        <p:nvSpPr>
          <p:cNvPr id="702" name="Google Shape;702;p1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menggabungkan variable dengan string tanpa ada spasi. Hal ini akan menyulitkan jika hanya menggunakan variable parsing</a:t>
            </a:r>
            <a:endParaRPr/>
          </a:p>
          <a:p>
            <a:pPr marL="457200" lvl="0" indent="-311150" algn="l" rtl="0">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
        <p:nvSpPr>
          <p:cNvPr id="719" name="Google Shape;719;p1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PHP, if adalah salah satu kata kunci yang digunakan untuk percabangan</a:t>
            </a:r>
            <a:endParaRPr/>
          </a:p>
          <a:p>
            <a:pPr marL="457200" lvl="0" indent="-311150" algn="l" rtl="0">
              <a:spcBef>
                <a:spcPts val="0"/>
              </a:spcBef>
              <a:spcAft>
                <a:spcPts val="0"/>
              </a:spcAft>
              <a:buSzPts val="1300"/>
              <a:buChar char="●"/>
            </a:pPr>
            <a:r>
              <a:rPr lang="id"/>
              <a:t>Percabangan artinya kita bisa mengeksekusi kode program tertentu ketika suatu kondisi terpenuhi</a:t>
            </a:r>
            <a:endParaRPr/>
          </a:p>
          <a:p>
            <a:pPr marL="457200" lvl="0" indent="-311150" algn="l" rtl="0">
              <a:spcBef>
                <a:spcPts val="0"/>
              </a:spcBef>
              <a:spcAft>
                <a:spcPts val="0"/>
              </a:spcAft>
              <a:buSzPts val="1300"/>
              <a:buChar char="●"/>
            </a:pPr>
            <a:r>
              <a:rPr lang="id"/>
              <a:t>Hampir di semua bahasa pemrograman mendukung if expression</a:t>
            </a:r>
            <a:endParaRPr/>
          </a:p>
          <a:p>
            <a:pPr marL="0" lvl="0" indent="0" algn="l" rtl="0">
              <a:spcBef>
                <a:spcPts val="1600"/>
              </a:spcBef>
              <a:spcAft>
                <a:spcPts val="160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Statement</a:t>
            </a:r>
            <a:endParaRPr/>
          </a:p>
        </p:txBody>
      </p:sp>
      <p:sp>
        <p:nvSpPr>
          <p:cNvPr id="737" name="Google Shape;737;p1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Blok if akan dieksekusi ketika kondisi if bernilai true</a:t>
            </a:r>
            <a:endParaRPr/>
          </a:p>
          <a:p>
            <a:pPr marL="457200" lvl="0" indent="-311150" algn="l" rtl="0">
              <a:spcBef>
                <a:spcPts val="0"/>
              </a:spcBef>
              <a:spcAft>
                <a:spcPts val="0"/>
              </a:spcAft>
              <a:buSzPts val="1300"/>
              <a:buChar char="●"/>
            </a:pPr>
            <a:r>
              <a:rPr lang="id"/>
              <a:t>Kadang kita ingin melakukan eksekusi program tertentu jika kondisi if bernilai false</a:t>
            </a:r>
            <a:endParaRPr/>
          </a:p>
          <a:p>
            <a:pPr marL="457200" lvl="0" indent="-311150" algn="l" rtl="0">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PHP</a:t>
            </a:r>
            <a:endParaRPr/>
          </a:p>
        </p:txBody>
      </p:sp>
      <p:sp>
        <p:nvSpPr>
          <p:cNvPr id="159" name="Google Shape;159;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bisa di install di sistem operasi apapun, Windows, Mac ataupun Linux</a:t>
            </a:r>
            <a:endParaRPr/>
          </a:p>
          <a:p>
            <a:pPr marL="457200" lvl="0" indent="-311150" algn="l" rtl="0">
              <a:spcBef>
                <a:spcPts val="0"/>
              </a:spcBef>
              <a:spcAft>
                <a:spcPts val="0"/>
              </a:spcAft>
              <a:buSzPts val="1300"/>
              <a:buChar char="●"/>
            </a:pPr>
            <a:r>
              <a:rPr lang="id"/>
              <a:t>Namun menginstall PHP secara manual tidak terlalu mudah</a:t>
            </a:r>
            <a:endParaRPr/>
          </a:p>
          <a:p>
            <a:pPr marL="457200" lvl="0" indent="-311150" algn="l" rtl="0">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2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Statement</a:t>
            </a:r>
            <a:endParaRPr/>
          </a:p>
        </p:txBody>
      </p:sp>
      <p:sp>
        <p:nvSpPr>
          <p:cNvPr id="755" name="Google Shape;755;p1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 dalam If, kita butuh membuat beberapa kondisi</a:t>
            </a:r>
            <a:endParaRPr/>
          </a:p>
          <a:p>
            <a:pPr marL="457200" lvl="0" indent="-311150" algn="l" rtl="0">
              <a:spcBef>
                <a:spcPts val="0"/>
              </a:spcBef>
              <a:spcAft>
                <a:spcPts val="0"/>
              </a:spcAft>
              <a:buSzPts val="1300"/>
              <a:buChar char="●"/>
            </a:pPr>
            <a:r>
              <a:rPr lang="id"/>
              <a:t>Kasus seperti ini, di PHP kita bisa menggunakan Else If statement</a:t>
            </a:r>
            <a:endParaRPr/>
          </a:p>
          <a:p>
            <a:pPr marL="457200" lvl="0" indent="-311150" algn="l" rtl="0">
              <a:spcBef>
                <a:spcPts val="0"/>
              </a:spcBef>
              <a:spcAft>
                <a:spcPts val="0"/>
              </a:spcAft>
              <a:buSzPts val="1300"/>
              <a:buChar char="●"/>
            </a:pPr>
            <a:r>
              <a:rPr lang="id"/>
              <a:t>Else if di PHP bisa lebih dari satu</a:t>
            </a:r>
            <a:endParaRPr/>
          </a:p>
          <a:p>
            <a:pPr marL="457200" lvl="0" indent="-311150" algn="l" rtl="0">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Alternatif</a:t>
            </a:r>
            <a:endParaRPr/>
          </a:p>
        </p:txBody>
      </p:sp>
      <p:sp>
        <p:nvSpPr>
          <p:cNvPr id="773" name="Google Shape;773;p1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menggunakan {} (kurung kurawal), PHP juga menyediakan syntax alternatif untuk menggunakan if, yaitu dengan menggunakan : (titik dua)</a:t>
            </a:r>
            <a:endParaRPr/>
          </a:p>
          <a:p>
            <a:pPr marL="457200" lvl="0" indent="-311150" algn="l" rtl="0">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
        <p:nvSpPr>
          <p:cNvPr id="790" name="Google Shape;790;p1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butuh menggunakan kondisi sederhana di if statement, seperti hanya menggunakan perbandingan ==</a:t>
            </a:r>
            <a:endParaRPr/>
          </a:p>
          <a:p>
            <a:pPr marL="457200" lvl="0" indent="-311150" algn="l" rtl="0">
              <a:spcBef>
                <a:spcPts val="0"/>
              </a:spcBef>
              <a:spcAft>
                <a:spcPts val="0"/>
              </a:spcAft>
              <a:buSzPts val="1300"/>
              <a:buChar char="●"/>
            </a:pPr>
            <a:r>
              <a:rPr lang="id"/>
              <a:t>Switch adalah statement percabangan yang sama dengan if, namun  lebih sederhana cara pembuatannya</a:t>
            </a:r>
            <a:endParaRPr/>
          </a:p>
          <a:p>
            <a:pPr marL="457200" lvl="0" indent="-311150" algn="l" rtl="0">
              <a:spcBef>
                <a:spcPts val="0"/>
              </a:spcBef>
              <a:spcAft>
                <a:spcPts val="0"/>
              </a:spcAft>
              <a:buSzPts val="1300"/>
              <a:buChar char="●"/>
            </a:pPr>
            <a:r>
              <a:rPr lang="id"/>
              <a:t>Kondisi di switch statement hanya untuk perbandingan ==</a:t>
            </a:r>
            <a:endParaRPr/>
          </a:p>
          <a:p>
            <a:pPr marL="0" lvl="0" indent="0" algn="l" rtl="0">
              <a:spcBef>
                <a:spcPts val="1600"/>
              </a:spcBef>
              <a:spcAft>
                <a:spcPts val="160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Alternatif</a:t>
            </a:r>
            <a:endParaRPr/>
          </a:p>
        </p:txBody>
      </p:sp>
      <p:sp>
        <p:nvSpPr>
          <p:cNvPr id="802" name="Google Shape;802;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if statement, switch statement juga bisa tanpa menggunakan {} (kurung kurawal)</a:t>
            </a:r>
            <a:endParaRPr/>
          </a:p>
          <a:p>
            <a:pPr marL="457200" lvl="0" indent="-311150" algn="l" rtl="0">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XAMPP</a:t>
            </a:r>
            <a:endParaRPr/>
          </a:p>
        </p:txBody>
      </p:sp>
      <p:sp>
        <p:nvSpPr>
          <p:cNvPr id="165" name="Google Shape;165;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Pada course ini, kita akan menggunakan aplikasi XAMPP, dimana aplikasi ini telah  mem-bundle PHP, MySQL/MariaDB, Apache HTTPD, dan lain-lain</a:t>
            </a:r>
            <a:endParaRPr/>
          </a:p>
          <a:p>
            <a:pPr marL="457200" lvl="0" indent="-311150" algn="l" rtl="0">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819" name="Google Shape;819;p1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marL="457200" lvl="0" indent="-311150" algn="l" rtl="0">
              <a:spcBef>
                <a:spcPts val="0"/>
              </a:spcBef>
              <a:spcAft>
                <a:spcPts val="0"/>
              </a:spcAft>
              <a:buSzPts val="1300"/>
              <a:buChar char="●"/>
            </a:pPr>
            <a:r>
              <a:rPr lang="id"/>
              <a:t>Penggunaan if statement pada kasus seperti bisa dipersingkat menggunakan ternary operator</a:t>
            </a:r>
            <a:endParaRPr/>
          </a:p>
          <a:p>
            <a:pPr marL="457200" lvl="0" indent="-311150" algn="l" rtl="0">
              <a:spcBef>
                <a:spcPts val="0"/>
              </a:spcBef>
              <a:spcAft>
                <a:spcPts val="0"/>
              </a:spcAft>
              <a:buSzPts val="1300"/>
              <a:buChar char="●"/>
            </a:pPr>
            <a:r>
              <a:rPr lang="id"/>
              <a:t>Ternary operator menggunakan kata kunci ? dan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 Coalescing Operator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 Coalescing Operator</a:t>
            </a:r>
            <a:endParaRPr/>
          </a:p>
        </p:txBody>
      </p:sp>
      <p:sp>
        <p:nvSpPr>
          <p:cNvPr id="842" name="Google Shape;842;p1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tahu bahwa data kosong direpresentasikan dengan data NULL di PHP</a:t>
            </a:r>
            <a:endParaRPr/>
          </a:p>
          <a:p>
            <a:pPr marL="457200" lvl="0" indent="-311150" algn="l" rtl="0">
              <a:spcBef>
                <a:spcPts val="0"/>
              </a:spcBef>
              <a:spcAft>
                <a:spcPts val="0"/>
              </a:spcAft>
              <a:buSzPts val="1300"/>
              <a:buChar char="●"/>
            </a:pPr>
            <a:r>
              <a:rPr lang="id"/>
              <a:t>Dan hal yang paling repot di PHP adalah mengecek apakah sebuah data ada atau tidak, dan juga apakah data tersebut isinya null atau bukan</a:t>
            </a:r>
            <a:endParaRPr/>
          </a:p>
          <a:p>
            <a:pPr marL="457200" lvl="0" indent="-311150" algn="l" rtl="0">
              <a:spcBef>
                <a:spcPts val="0"/>
              </a:spcBef>
              <a:spcAft>
                <a:spcPts val="0"/>
              </a:spcAft>
              <a:buSzPts val="1300"/>
              <a:buChar char="●"/>
            </a:pPr>
            <a:r>
              <a:rPr lang="id"/>
              <a:t>Biasanya untuk melakukan itu, kita perlu menggunakan pengecekan if statement dengan function isset($variable)</a:t>
            </a:r>
            <a:endParaRPr/>
          </a:p>
          <a:p>
            <a:pPr marL="457200" lvl="0" indent="-311150" algn="l" rtl="0">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 Coalescing Operator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Setting PATH</a:t>
            </a:r>
            <a:endParaRPr/>
          </a:p>
        </p:txBody>
      </p:sp>
      <p:sp>
        <p:nvSpPr>
          <p:cNvPr id="171" name="Google Shape;17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Setelah menginstall PHP, kita perlu mengatur PATH sistem operasi yang kita gunakan</a:t>
            </a:r>
            <a:endParaRPr/>
          </a:p>
          <a:p>
            <a:pPr marL="457200" lvl="0" indent="-311150" algn="l" rtl="0">
              <a:spcBef>
                <a:spcPts val="0"/>
              </a:spcBef>
              <a:spcAft>
                <a:spcPts val="0"/>
              </a:spcAft>
              <a:buSzPts val="1300"/>
              <a:buChar char="●"/>
            </a:pPr>
            <a:r>
              <a:rPr lang="id"/>
              <a:t>Tiap sistem operasi berbeda-beda cara setting PATH nya</a:t>
            </a:r>
            <a:endParaRPr/>
          </a:p>
          <a:p>
            <a:pPr marL="457200" lvl="0" indent="-311150" algn="l" rtl="0">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
        <p:nvSpPr>
          <p:cNvPr id="865" name="Google Shape;865;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For adalah salah satu kata kunci yang bisa digunakan untuk melakukan perulangan</a:t>
            </a:r>
            <a:endParaRPr/>
          </a:p>
          <a:p>
            <a:pPr marL="457200" lvl="0" indent="-311150" algn="l" rtl="0">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Sintak Perulangan For</a:t>
            </a:r>
            <a:endParaRPr/>
          </a:p>
        </p:txBody>
      </p:sp>
      <p:sp>
        <p:nvSpPr>
          <p:cNvPr id="871" name="Google Shape;871;p1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for(init statement; kondisi; post statement){</a:t>
            </a:r>
            <a:br>
              <a:rPr lang="id"/>
            </a:br>
            <a:r>
              <a:rPr lang="id"/>
              <a:t>   // block perulangan</a:t>
            </a:r>
            <a:br>
              <a:rPr lang="id"/>
            </a:br>
            <a:r>
              <a:rPr lang="id"/>
              <a:t>}</a:t>
            </a:r>
            <a:endParaRPr/>
          </a:p>
          <a:p>
            <a:pPr marL="457200" lvl="0" indent="-311150" algn="l" rtl="0">
              <a:spcBef>
                <a:spcPts val="1600"/>
              </a:spcBef>
              <a:spcAft>
                <a:spcPts val="0"/>
              </a:spcAft>
              <a:buSzPts val="1300"/>
              <a:buChar char="●"/>
            </a:pPr>
            <a:r>
              <a:rPr lang="id"/>
              <a:t>Init statement akan dieksekusi hanya sekali di awal sebelum perulangan</a:t>
            </a:r>
            <a:endParaRPr/>
          </a:p>
          <a:p>
            <a:pPr marL="457200" lvl="0" indent="-311150" algn="l" rtl="0">
              <a:spcBef>
                <a:spcPts val="0"/>
              </a:spcBef>
              <a:spcAft>
                <a:spcPts val="0"/>
              </a:spcAft>
              <a:buSzPts val="1300"/>
              <a:buChar char="●"/>
            </a:pPr>
            <a:r>
              <a:rPr lang="id"/>
              <a:t>Kondisi akan dilakukan pengecekan dalam setiap perulangan, jika true perulangan akan dilakukan, jika false perulangan akan berhenti</a:t>
            </a:r>
            <a:endParaRPr/>
          </a:p>
          <a:p>
            <a:pPr marL="457200" lvl="0" indent="-311150" algn="l" rtl="0">
              <a:spcBef>
                <a:spcPts val="0"/>
              </a:spcBef>
              <a:spcAft>
                <a:spcPts val="0"/>
              </a:spcAft>
              <a:buSzPts val="1300"/>
              <a:buChar char="●"/>
            </a:pPr>
            <a:r>
              <a:rPr lang="id"/>
              <a:t>Post statement akan dieksekusi setiap kali diakhir perulangan</a:t>
            </a:r>
            <a:endParaRPr/>
          </a:p>
          <a:p>
            <a:pPr marL="457200" lvl="0" indent="-311150" algn="l" rtl="0">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5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912" name="Google Shape;912;p1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While loop adalah versi perulangan yang lebih sederhana dibanding for loop</a:t>
            </a:r>
            <a:endParaRPr/>
          </a:p>
          <a:p>
            <a:pPr marL="457200" lvl="0" indent="-311150" algn="l" rtl="0">
              <a:spcBef>
                <a:spcPts val="0"/>
              </a:spcBef>
              <a:spcAft>
                <a:spcPts val="0"/>
              </a:spcAft>
              <a:buSzPts val="1300"/>
              <a:buChar char="●"/>
            </a:pPr>
            <a:r>
              <a:rPr lang="id"/>
              <a:t>Di while loop, hanya terdapat kondisi perulangan, tanpa ada init statement dan post statement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Text Editor</a:t>
            </a:r>
            <a:endParaRPr/>
          </a:p>
        </p:txBody>
      </p:sp>
      <p:sp>
        <p:nvSpPr>
          <p:cNvPr id="178" name="Google Shape;178;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marL="457200" lvl="0" indent="-311150" algn="l" rtl="0">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marL="457200" lvl="0" indent="-311150" algn="l" rtl="0">
              <a:spcBef>
                <a:spcPts val="0"/>
              </a:spcBef>
              <a:spcAft>
                <a:spcPts val="0"/>
              </a:spcAft>
              <a:buSzPts val="1300"/>
              <a:buChar char="●"/>
            </a:pPr>
            <a:r>
              <a:rPr lang="id"/>
              <a:t>Atom </a:t>
            </a:r>
            <a:r>
              <a:rPr lang="id" u="sng">
                <a:solidFill>
                  <a:schemeClr val="hlink"/>
                </a:solidFill>
                <a:hlinkClick r:id="rId5"/>
              </a:rPr>
              <a:t>https://atom.io/</a:t>
            </a:r>
            <a:r>
              <a:rPr lang="id"/>
              <a:t> </a:t>
            </a:r>
            <a:endParaRPr/>
          </a:p>
          <a:p>
            <a:pPr marL="457200" lvl="0" indent="-311150" algn="l" rtl="0">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935" name="Google Shape;935;p15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 While loop adalah perulangan yang mirip dengan while</a:t>
            </a:r>
            <a:endParaRPr/>
          </a:p>
          <a:p>
            <a:pPr marL="457200" lvl="0" indent="-311150" algn="l" rtl="0">
              <a:spcBef>
                <a:spcPts val="0"/>
              </a:spcBef>
              <a:spcAft>
                <a:spcPts val="0"/>
              </a:spcAft>
              <a:buSzPts val="1300"/>
              <a:buChar char="●"/>
            </a:pPr>
            <a:r>
              <a:rPr lang="id"/>
              <a:t>Perbedaannya hanya pada pengecekan kondisi</a:t>
            </a:r>
            <a:endParaRPr/>
          </a:p>
          <a:p>
            <a:pPr marL="457200" lvl="0" indent="-311150" algn="l" rtl="0">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marL="457200" lvl="0" indent="-311150" algn="l" rtl="0">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952" name="Google Shape;952;p16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Pada switch statement, kita sudah mengenal kata kunci break, yaitu untuk menghentikan case dalam switch</a:t>
            </a:r>
            <a:endParaRPr/>
          </a:p>
          <a:p>
            <a:pPr marL="457200" lvl="0" indent="-311150" algn="l" rtl="0">
              <a:spcBef>
                <a:spcPts val="0"/>
              </a:spcBef>
              <a:spcAft>
                <a:spcPts val="0"/>
              </a:spcAft>
              <a:buSzPts val="1300"/>
              <a:buChar char="●"/>
            </a:pPr>
            <a:r>
              <a:rPr lang="id"/>
              <a:t>Sama dengan pada perulangan, break juga digunakan untuk menghentikan seluruh perulangan.</a:t>
            </a:r>
            <a:endParaRPr/>
          </a:p>
          <a:p>
            <a:pPr marL="457200" lvl="0" indent="-311150" algn="l" rtl="0">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 Loop</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
        <p:nvSpPr>
          <p:cNvPr id="975" name="Google Shape;975;p1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biasa mengakses data array menggunakann perulangan</a:t>
            </a:r>
            <a:endParaRPr/>
          </a:p>
          <a:p>
            <a:pPr marL="457200" lvl="0" indent="-311150" algn="l" rtl="0">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marL="457200" lvl="0" indent="-311150" algn="l" rtl="0">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6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goto Operator</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goto Operator</a:t>
            </a:r>
            <a:endParaRPr/>
          </a:p>
        </p:txBody>
      </p:sp>
      <p:sp>
        <p:nvSpPr>
          <p:cNvPr id="1004" name="Google Shape;1004;p1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Salah satu fitur yang sebenarnya jarang sekali digunakan di PHP adalah goto operator</a:t>
            </a:r>
            <a:endParaRPr/>
          </a:p>
          <a:p>
            <a:pPr marL="457200" lvl="0" indent="-311150" algn="l" rtl="0">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marL="457200" lvl="0" indent="-311150" algn="l" rtl="0">
              <a:spcBef>
                <a:spcPts val="0"/>
              </a:spcBef>
              <a:spcAft>
                <a:spcPts val="0"/>
              </a:spcAft>
              <a:buSzPts val="1300"/>
              <a:buChar char="●"/>
            </a:pPr>
            <a:r>
              <a:rPr lang="id"/>
              <a:t>goto adalah fitur dimana kita bisa loncat ke kode program sesuai dengan keinginan kita</a:t>
            </a:r>
            <a:endParaRPr/>
          </a:p>
          <a:p>
            <a:pPr marL="457200" lvl="0" indent="-311150" algn="l" rtl="0">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1027" name="Google Shape;1027;p1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adalah block kode program yang akan berjalan saat kita panggil</a:t>
            </a:r>
            <a:endParaRPr/>
          </a:p>
          <a:p>
            <a:pPr marL="457200" lvl="0" indent="-311150" algn="l" rtl="0">
              <a:spcBef>
                <a:spcPts val="0"/>
              </a:spcBef>
              <a:spcAft>
                <a:spcPts val="0"/>
              </a:spcAft>
              <a:buSzPts val="1300"/>
              <a:buChar char="●"/>
            </a:pPr>
            <a:r>
              <a:rPr lang="id"/>
              <a:t>Sebelumnya kita sudah menggunakan function isset(), count() dan lain-lain.</a:t>
            </a:r>
            <a:endParaRPr/>
          </a:p>
          <a:p>
            <a:pPr marL="457200" lvl="0" indent="-311150" algn="l" rtl="0">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marL="457200" lvl="0" indent="-311150" algn="l" rtl="0">
              <a:spcBef>
                <a:spcPts val="0"/>
              </a:spcBef>
              <a:spcAft>
                <a:spcPts val="0"/>
              </a:spcAft>
              <a:buSzPts val="1300"/>
              <a:buChar char="●"/>
            </a:pPr>
            <a:r>
              <a:rPr lang="id"/>
              <a:t>Kita bisa memanggil function dengan menggunakan nama function lalu diikuti dengan kurung ()</a:t>
            </a:r>
            <a:endParaRPr/>
          </a:p>
          <a:p>
            <a:pPr marL="457200" lvl="0" indent="-311150" algn="l" rtl="0">
              <a:spcBef>
                <a:spcPts val="0"/>
              </a:spcBef>
              <a:spcAft>
                <a:spcPts val="0"/>
              </a:spcAft>
              <a:buSzPts val="1300"/>
              <a:buChar char="●"/>
            </a:pPr>
            <a:r>
              <a:rPr lang="id"/>
              <a:t>Di bahasa pemrograman lain, function juga disebut dengan method</a:t>
            </a:r>
            <a:endParaRPr/>
          </a:p>
          <a:p>
            <a:pPr marL="0" lvl="0" indent="0" algn="l" rtl="0">
              <a:spcBef>
                <a:spcPts val="1600"/>
              </a:spcBef>
              <a:spcAft>
                <a:spcPts val="160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File PHP</a:t>
            </a:r>
            <a:endParaRPr/>
          </a:p>
        </p:txBody>
      </p:sp>
      <p:sp>
        <p:nvSpPr>
          <p:cNvPr id="189" name="Google Shape;189;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File kode program PHP diakhiri dengan extention .php</a:t>
            </a:r>
            <a:endParaRPr/>
          </a:p>
          <a:p>
            <a:pPr marL="457200" lvl="0" indent="-311150" algn="l" rtl="0">
              <a:spcBef>
                <a:spcPts val="0"/>
              </a:spcBef>
              <a:spcAft>
                <a:spcPts val="0"/>
              </a:spcAft>
              <a:buSzPts val="1300"/>
              <a:buChar char="●"/>
            </a:pPr>
            <a:r>
              <a:rPr lang="id"/>
              <a:t>Di awal kode program PHP, wajib menambahkan &lt;?php. Dan diakhir kode program php perlu ditambahkan ?&gt; (tapi tidak wajib)</a:t>
            </a:r>
            <a:endParaRPr/>
          </a:p>
          <a:p>
            <a:pPr marL="457200" lvl="0" indent="-311150" algn="l" rtl="0">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marL="457200" lvl="0" indent="-311150" algn="l" rtl="0">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Lokasi Function</a:t>
            </a:r>
            <a:endParaRPr/>
          </a:p>
        </p:txBody>
      </p:sp>
      <p:sp>
        <p:nvSpPr>
          <p:cNvPr id="1039" name="Google Shape;1039;p1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sangat flexible dalam pembuatan function</a:t>
            </a:r>
            <a:endParaRPr/>
          </a:p>
          <a:p>
            <a:pPr marL="457200" lvl="0" indent="-311150" algn="l" rtl="0">
              <a:spcBef>
                <a:spcPts val="0"/>
              </a:spcBef>
              <a:spcAft>
                <a:spcPts val="0"/>
              </a:spcAft>
              <a:buSzPts val="1300"/>
              <a:buChar char="●"/>
            </a:pPr>
            <a:r>
              <a:rPr lang="id"/>
              <a:t>Tidak seperti pada bahasa pemrograman lain yang harus ada aturan lokasi dimana membuat function</a:t>
            </a:r>
            <a:endParaRPr/>
          </a:p>
          <a:p>
            <a:pPr marL="457200" lvl="0" indent="-311150" algn="l" rtl="0">
              <a:spcBef>
                <a:spcPts val="0"/>
              </a:spcBef>
              <a:spcAft>
                <a:spcPts val="0"/>
              </a:spcAft>
              <a:buSzPts val="1300"/>
              <a:buChar char="●"/>
            </a:pPr>
            <a:r>
              <a:rPr lang="id"/>
              <a:t>Di PHP kita bebas membuat function dimanapun, bisa di dalam if statement, di dalam function, dan sebagainya</a:t>
            </a:r>
            <a:endParaRPr/>
          </a:p>
          <a:p>
            <a:pPr marL="457200" lvl="0" indent="-311150" algn="l" rtl="0">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Argument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Argument</a:t>
            </a:r>
            <a:endParaRPr/>
          </a:p>
        </p:txBody>
      </p:sp>
      <p:sp>
        <p:nvSpPr>
          <p:cNvPr id="1056" name="Google Shape;1056;p1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Kita bisa mengirim informasi ke function yang ingin kita panggil</a:t>
            </a:r>
            <a:endParaRPr/>
          </a:p>
          <a:p>
            <a:pPr marL="457200" lvl="0" indent="-311150" algn="l" rtl="0">
              <a:spcBef>
                <a:spcPts val="0"/>
              </a:spcBef>
              <a:spcAft>
                <a:spcPts val="0"/>
              </a:spcAft>
              <a:buSzPts val="1300"/>
              <a:buChar char="●"/>
            </a:pPr>
            <a:r>
              <a:rPr lang="id"/>
              <a:t>Untuk melakukan hal tersebut, kita perlu menambahkan argument atau parameter di function yang sudah kita buat</a:t>
            </a:r>
            <a:endParaRPr/>
          </a:p>
          <a:p>
            <a:pPr marL="457200" lvl="0" indent="-311150" algn="l" rtl="0">
              <a:spcBef>
                <a:spcPts val="0"/>
              </a:spcBef>
              <a:spcAft>
                <a:spcPts val="0"/>
              </a:spcAft>
              <a:buSzPts val="1300"/>
              <a:buChar char="●"/>
            </a:pPr>
            <a:r>
              <a:rPr lang="id"/>
              <a:t>Cara membuat argument sama seperti cara membuat variabel</a:t>
            </a:r>
            <a:endParaRPr/>
          </a:p>
          <a:p>
            <a:pPr marL="457200" lvl="0" indent="-311150" algn="l" rtl="0">
              <a:spcBef>
                <a:spcPts val="0"/>
              </a:spcBef>
              <a:spcAft>
                <a:spcPts val="0"/>
              </a:spcAft>
              <a:buSzPts val="1300"/>
              <a:buChar char="●"/>
            </a:pPr>
            <a:r>
              <a:rPr lang="id"/>
              <a:t>Argument ditempatkan di dalam kurung () di deklarasi function</a:t>
            </a:r>
            <a:endParaRPr/>
          </a:p>
          <a:p>
            <a:pPr marL="457200" lvl="0" indent="-311150" algn="l" rtl="0">
              <a:spcBef>
                <a:spcPts val="0"/>
              </a:spcBef>
              <a:spcAft>
                <a:spcPts val="0"/>
              </a:spcAft>
              <a:buSzPts val="1300"/>
              <a:buChar char="●"/>
            </a:pPr>
            <a:r>
              <a:rPr lang="id"/>
              <a:t>Argument bisa lebih dari satu, jika lebih dari satu, harus dipisah menggunakan tanda koma</a:t>
            </a:r>
            <a:endParaRPr/>
          </a:p>
          <a:p>
            <a:pPr marL="0" lvl="0" indent="0" algn="l" rtl="0">
              <a:spcBef>
                <a:spcPts val="1600"/>
              </a:spcBef>
              <a:spcAft>
                <a:spcPts val="160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Argument Value</a:t>
            </a:r>
            <a:endParaRPr/>
          </a:p>
        </p:txBody>
      </p:sp>
      <p:sp>
        <p:nvSpPr>
          <p:cNvPr id="1068" name="Google Shape;1068;p1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default argument value</a:t>
            </a:r>
            <a:endParaRPr/>
          </a:p>
          <a:p>
            <a:pPr marL="457200" lvl="0" indent="-311150" algn="l" rtl="0">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Kesalahan Default Argument Value</a:t>
            </a:r>
            <a:endParaRPr/>
          </a:p>
        </p:txBody>
      </p:sp>
      <p:sp>
        <p:nvSpPr>
          <p:cNvPr id="1080" name="Google Shape;1080;p18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Default argument value bisa disimpan argument manapun</a:t>
            </a:r>
            <a:endParaRPr/>
          </a:p>
          <a:p>
            <a:pPr marL="457200" lvl="0" indent="-311150" algn="l" rtl="0">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Declaration</a:t>
            </a:r>
            <a:endParaRPr/>
          </a:p>
        </p:txBody>
      </p:sp>
      <p:sp>
        <p:nvSpPr>
          <p:cNvPr id="1092" name="Google Shape;1092;p18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variable, argument di PHP bisa kita masukkan data yang dinamis</a:t>
            </a:r>
            <a:endParaRPr/>
          </a:p>
          <a:p>
            <a:pPr marL="457200" lvl="0" indent="-311150" algn="l" rtl="0">
              <a:spcBef>
                <a:spcPts val="0"/>
              </a:spcBef>
              <a:spcAft>
                <a:spcPts val="0"/>
              </a:spcAft>
              <a:buSzPts val="1300"/>
              <a:buChar char="●"/>
            </a:pPr>
            <a:r>
              <a:rPr lang="id"/>
              <a:t>Kadang terlalu dinamis juga menyulitkan jika ternyata kita hanya ingin membuat function yang menggunakan argument dengan tipe data tertentu</a:t>
            </a:r>
            <a:endParaRPr/>
          </a:p>
          <a:p>
            <a:pPr marL="457200" lvl="0" indent="-311150" algn="l" rtl="0">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marL="457200" lvl="0" indent="-311150" algn="l" rtl="0">
              <a:spcBef>
                <a:spcPts val="0"/>
              </a:spcBef>
              <a:spcAft>
                <a:spcPts val="0"/>
              </a:spcAft>
              <a:buSzPts val="1300"/>
              <a:buChar char="●"/>
            </a:pPr>
            <a:r>
              <a:rPr lang="id"/>
              <a:t>Jika tipe data value tidak sesuai, maka akan terjadi error</a:t>
            </a:r>
            <a:endParaRPr/>
          </a:p>
          <a:p>
            <a:pPr marL="457200" lvl="0" indent="-311150" algn="l" rtl="0">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7239000" cy="2773470"/>
        </p:xfrm>
        <a:graphic>
          <a:graphicData uri="http://schemas.openxmlformats.org/drawingml/2006/table">
            <a:tbl>
              <a:tblPr>
                <a:noFill/>
                <a:tableStyleId>{EA3C022F-AC6D-43C8-842C-10D1D2BEA771}</a:tableStyleId>
              </a:tblPr>
              <a:tblGrid>
                <a:gridCol w="1836625"/>
                <a:gridCol w="5402375"/>
              </a:tblGrid>
              <a:tr h="381000">
                <a:tc>
                  <a:txBody>
                    <a:bodyPr/>
                    <a:lstStyle/>
                    <a:p>
                      <a:pPr marL="0" lvl="0" indent="0" algn="l" rtl="0">
                        <a:spcBef>
                          <a:spcPts val="0"/>
                        </a:spcBef>
                        <a:spcAft>
                          <a:spcPts val="0"/>
                        </a:spcAft>
                        <a:buNone/>
                      </a:pPr>
                      <a:r>
                        <a:rPr lang="id"/>
                        <a:t>Type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Class / Interface</a:t>
                      </a:r>
                      <a:endParaRPr/>
                    </a:p>
                  </a:txBody>
                  <a:tcPr marL="91425" marR="91425" marT="91425" marB="91425"/>
                </a:tc>
                <a:tc>
                  <a:txBody>
                    <a:bodyPr/>
                    <a:lstStyle/>
                    <a:p>
                      <a:pPr marL="0" lvl="0" indent="0" algn="l" rtl="0">
                        <a:spcBef>
                          <a:spcPts val="0"/>
                        </a:spcBef>
                        <a:spcAft>
                          <a:spcPts val="0"/>
                        </a:spcAft>
                        <a:buNone/>
                      </a:pPr>
                      <a:r>
                        <a:rPr lang="id"/>
                        <a:t>Parameter harus tipe Class / Interface</a:t>
                      </a:r>
                      <a:endParaRPr/>
                    </a:p>
                  </a:txBody>
                  <a:tcPr marL="91425" marR="91425" marT="91425" marB="91425"/>
                </a:tc>
              </a:tr>
              <a:tr h="381000">
                <a:tc>
                  <a:txBody>
                    <a:bodyPr/>
                    <a:lstStyle/>
                    <a:p>
                      <a:pPr marL="0" lvl="0" indent="0" algn="l" rtl="0">
                        <a:spcBef>
                          <a:spcPts val="0"/>
                        </a:spcBef>
                        <a:spcAft>
                          <a:spcPts val="0"/>
                        </a:spcAft>
                        <a:buNone/>
                      </a:pPr>
                      <a:r>
                        <a:rPr lang="id"/>
                        <a:t>self</a:t>
                      </a:r>
                      <a:endParaRPr/>
                    </a:p>
                  </a:txBody>
                  <a:tcPr marL="91425" marR="91425" marT="91425" marB="91425"/>
                </a:tc>
                <a:tc>
                  <a:txBody>
                    <a:bodyPr/>
                    <a:lstStyle/>
                    <a:p>
                      <a:pPr marL="0" lvl="0" indent="0" algn="l" rtl="0">
                        <a:spcBef>
                          <a:spcPts val="0"/>
                        </a:spcBef>
                        <a:spcAft>
                          <a:spcPts val="0"/>
                        </a:spcAft>
                        <a:buNone/>
                      </a:pPr>
                      <a:r>
                        <a:rPr lang="id"/>
                        <a:t>Parameter harus sama dengan Class dimana function ini dibuat</a:t>
                      </a:r>
                      <a:endParaRPr/>
                    </a:p>
                  </a:txBody>
                  <a:tcPr marL="91425" marR="91425" marT="91425" marB="91425"/>
                </a:tc>
              </a:tr>
              <a:tr h="381000">
                <a:tc>
                  <a:txBody>
                    <a:bodyPr/>
                    <a:lstStyle/>
                    <a:p>
                      <a:pPr marL="0" lvl="0" indent="0" algn="l" rtl="0">
                        <a:spcBef>
                          <a:spcPts val="0"/>
                        </a:spcBef>
                        <a:spcAft>
                          <a:spcPts val="0"/>
                        </a:spcAft>
                        <a:buNone/>
                      </a:pPr>
                      <a:r>
                        <a:rPr lang="id"/>
                        <a:t>array</a:t>
                      </a:r>
                      <a:endParaRPr/>
                    </a:p>
                  </a:txBody>
                  <a:tcPr marL="91425" marR="91425" marT="91425" marB="91425"/>
                </a:tc>
                <a:tc>
                  <a:txBody>
                    <a:bodyPr/>
                    <a:lstStyle/>
                    <a:p>
                      <a:pPr marL="0" lvl="0" indent="0" algn="l" rtl="0">
                        <a:spcBef>
                          <a:spcPts val="0"/>
                        </a:spcBef>
                        <a:spcAft>
                          <a:spcPts val="0"/>
                        </a:spcAft>
                        <a:buNone/>
                      </a:pPr>
                      <a:r>
                        <a:rPr lang="id"/>
                        <a:t>Parameter harus array</a:t>
                      </a:r>
                      <a:endParaRPr/>
                    </a:p>
                  </a:txBody>
                  <a:tcPr marL="91425" marR="91425" marT="91425" marB="91425"/>
                </a:tc>
              </a:tr>
              <a:tr h="381000">
                <a:tc>
                  <a:txBody>
                    <a:bodyPr/>
                    <a:lstStyle/>
                    <a:p>
                      <a:pPr marL="0" lvl="0" indent="0" algn="l" rtl="0">
                        <a:spcBef>
                          <a:spcPts val="0"/>
                        </a:spcBef>
                        <a:spcAft>
                          <a:spcPts val="0"/>
                        </a:spcAft>
                        <a:buNone/>
                      </a:pPr>
                      <a:r>
                        <a:rPr lang="id"/>
                        <a:t>callable</a:t>
                      </a:r>
                      <a:endParaRPr/>
                    </a:p>
                  </a:txBody>
                  <a:tcPr marL="91425" marR="91425" marT="91425" marB="91425"/>
                </a:tc>
                <a:tc>
                  <a:txBody>
                    <a:bodyPr/>
                    <a:lstStyle/>
                    <a:p>
                      <a:pPr marL="0" lvl="0" indent="0" algn="l" rtl="0">
                        <a:spcBef>
                          <a:spcPts val="0"/>
                        </a:spcBef>
                        <a:spcAft>
                          <a:spcPts val="0"/>
                        </a:spcAft>
                        <a:buNone/>
                      </a:pPr>
                      <a:r>
                        <a:rPr lang="id"/>
                        <a:t>Parameter harus callable</a:t>
                      </a:r>
                      <a:endParaRPr/>
                    </a:p>
                  </a:txBody>
                  <a:tcPr marL="91425" marR="91425" marT="91425" marB="91425"/>
                </a:tc>
              </a:tr>
              <a:tr h="381000">
                <a:tc>
                  <a:txBody>
                    <a:bodyPr/>
                    <a:lstStyle/>
                    <a:p>
                      <a:pPr marL="0" lvl="0" indent="0" algn="l" rtl="0">
                        <a:spcBef>
                          <a:spcPts val="0"/>
                        </a:spcBef>
                        <a:spcAft>
                          <a:spcPts val="0"/>
                        </a:spcAft>
                        <a:buNone/>
                      </a:pPr>
                      <a:r>
                        <a:rPr lang="id"/>
                        <a:t>bool</a:t>
                      </a:r>
                      <a:endParaRPr/>
                    </a:p>
                  </a:txBody>
                  <a:tcPr marL="91425" marR="91425" marT="91425" marB="91425"/>
                </a:tc>
                <a:tc>
                  <a:txBody>
                    <a:bodyPr/>
                    <a:lstStyle/>
                    <a:p>
                      <a:pPr marL="0" lvl="0" indent="0" algn="l" rtl="0">
                        <a:spcBef>
                          <a:spcPts val="0"/>
                        </a:spcBef>
                        <a:spcAft>
                          <a:spcPts val="0"/>
                        </a:spcAft>
                        <a:buNone/>
                      </a:pPr>
                      <a:r>
                        <a:rPr lang="id"/>
                        <a:t>Parameter harus boolean </a:t>
                      </a:r>
                      <a:endParaRPr/>
                    </a:p>
                  </a:txBody>
                  <a:tcPr marL="91425" marR="91425" marT="91425" marB="91425"/>
                </a:tc>
              </a:tr>
              <a:tr h="381000">
                <a:tc>
                  <a:txBody>
                    <a:bodyPr/>
                    <a:lstStyle/>
                    <a:p>
                      <a:pPr marL="0" lvl="0" indent="0" algn="l" rtl="0">
                        <a:spcBef>
                          <a:spcPts val="0"/>
                        </a:spcBef>
                        <a:spcAft>
                          <a:spcPts val="0"/>
                        </a:spcAft>
                        <a:buNone/>
                      </a:pPr>
                      <a:r>
                        <a:rPr lang="id"/>
                        <a:t>float</a:t>
                      </a:r>
                      <a:endParaRPr/>
                    </a:p>
                  </a:txBody>
                  <a:tcPr marL="91425" marR="91425" marT="91425" marB="91425"/>
                </a:tc>
                <a:tc>
                  <a:txBody>
                    <a:bodyPr/>
                    <a:lstStyle/>
                    <a:p>
                      <a:pPr marL="0" lvl="0" indent="0" algn="l" rtl="0">
                        <a:spcBef>
                          <a:spcPts val="0"/>
                        </a:spcBef>
                        <a:spcAft>
                          <a:spcPts val="0"/>
                        </a:spcAft>
                        <a:buNone/>
                      </a:pPr>
                      <a:r>
                        <a:rPr lang="id"/>
                        <a:t>Parameter harus floating point</a:t>
                      </a:r>
                      <a:endParaRPr/>
                    </a:p>
                  </a:txBody>
                  <a:tcPr marL="91425" marR="91425" marT="91425" marB="91425"/>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7239000" cy="1981050"/>
        </p:xfrm>
        <a:graphic>
          <a:graphicData uri="http://schemas.openxmlformats.org/drawingml/2006/table">
            <a:tbl>
              <a:tblPr>
                <a:noFill/>
                <a:tableStyleId>{EA3C022F-AC6D-43C8-842C-10D1D2BEA771}</a:tableStyleId>
              </a:tblPr>
              <a:tblGrid>
                <a:gridCol w="1836625"/>
                <a:gridCol w="5402375"/>
              </a:tblGrid>
              <a:tr h="381000">
                <a:tc>
                  <a:txBody>
                    <a:bodyPr/>
                    <a:lstStyle/>
                    <a:p>
                      <a:pPr marL="0" lvl="0" indent="0" algn="l" rtl="0">
                        <a:spcBef>
                          <a:spcPts val="0"/>
                        </a:spcBef>
                        <a:spcAft>
                          <a:spcPts val="0"/>
                        </a:spcAft>
                        <a:buNone/>
                      </a:pPr>
                      <a:r>
                        <a:rPr lang="id"/>
                        <a:t>Type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int</a:t>
                      </a:r>
                      <a:endParaRPr/>
                    </a:p>
                  </a:txBody>
                  <a:tcPr marL="91425" marR="91425" marT="91425" marB="91425"/>
                </a:tc>
                <a:tc>
                  <a:txBody>
                    <a:bodyPr/>
                    <a:lstStyle/>
                    <a:p>
                      <a:pPr marL="0" lvl="0" indent="0" algn="l" rtl="0">
                        <a:spcBef>
                          <a:spcPts val="0"/>
                        </a:spcBef>
                        <a:spcAft>
                          <a:spcPts val="0"/>
                        </a:spcAft>
                        <a:buNone/>
                      </a:pPr>
                      <a:r>
                        <a:rPr lang="id"/>
                        <a:t>Parameter harus integer number</a:t>
                      </a:r>
                      <a:endParaRPr/>
                    </a:p>
                  </a:txBody>
                  <a:tcPr marL="91425" marR="91425" marT="91425" marB="91425"/>
                </a:tc>
              </a:tr>
              <a:tr h="381000">
                <a:tc>
                  <a:txBody>
                    <a:bodyPr/>
                    <a:lstStyle/>
                    <a:p>
                      <a:pPr marL="0" lvl="0" indent="0" algn="l" rtl="0">
                        <a:spcBef>
                          <a:spcPts val="0"/>
                        </a:spcBef>
                        <a:spcAft>
                          <a:spcPts val="0"/>
                        </a:spcAft>
                        <a:buNone/>
                      </a:pPr>
                      <a:r>
                        <a:rPr lang="id"/>
                        <a:t>string</a:t>
                      </a:r>
                      <a:endParaRPr/>
                    </a:p>
                  </a:txBody>
                  <a:tcPr marL="91425" marR="91425" marT="91425" marB="91425"/>
                </a:tc>
                <a:tc>
                  <a:txBody>
                    <a:bodyPr/>
                    <a:lstStyle/>
                    <a:p>
                      <a:pPr marL="0" lvl="0" indent="0" algn="l" rtl="0">
                        <a:spcBef>
                          <a:spcPts val="0"/>
                        </a:spcBef>
                        <a:spcAft>
                          <a:spcPts val="0"/>
                        </a:spcAft>
                        <a:buNone/>
                      </a:pPr>
                      <a:r>
                        <a:rPr lang="id"/>
                        <a:t>Parameter harus string</a:t>
                      </a:r>
                      <a:endParaRPr/>
                    </a:p>
                  </a:txBody>
                  <a:tcPr marL="91425" marR="91425" marT="91425" marB="91425"/>
                </a:tc>
              </a:tr>
              <a:tr h="381000">
                <a:tc>
                  <a:txBody>
                    <a:bodyPr/>
                    <a:lstStyle/>
                    <a:p>
                      <a:pPr marL="0" lvl="0" indent="0" algn="l" rtl="0">
                        <a:spcBef>
                          <a:spcPts val="0"/>
                        </a:spcBef>
                        <a:spcAft>
                          <a:spcPts val="0"/>
                        </a:spcAft>
                        <a:buNone/>
                      </a:pPr>
                      <a:r>
                        <a:rPr lang="id"/>
                        <a:t>interable</a:t>
                      </a:r>
                      <a:endParaRPr/>
                    </a:p>
                  </a:txBody>
                  <a:tcPr marL="91425" marR="91425" marT="91425" marB="91425"/>
                </a:tc>
                <a:tc>
                  <a:txBody>
                    <a:bodyPr/>
                    <a:lstStyle/>
                    <a:p>
                      <a:pPr marL="0" lvl="0" indent="0" algn="l" rtl="0">
                        <a:spcBef>
                          <a:spcPts val="0"/>
                        </a:spcBef>
                        <a:spcAft>
                          <a:spcPts val="0"/>
                        </a:spcAft>
                        <a:buNone/>
                      </a:pPr>
                      <a:r>
                        <a:rPr lang="id"/>
                        <a:t>Parameter harus array atau tipe Traversable</a:t>
                      </a:r>
                      <a:endParaRPr/>
                    </a:p>
                  </a:txBody>
                  <a:tcPr marL="91425" marR="91425" marT="91425" marB="91425"/>
                </a:tc>
              </a:tr>
              <a:tr h="381000">
                <a:tc>
                  <a:txBody>
                    <a:bodyPr/>
                    <a:lstStyle/>
                    <a:p>
                      <a:pPr marL="0" lvl="0" indent="0" algn="l" rtl="0">
                        <a:spcBef>
                          <a:spcPts val="0"/>
                        </a:spcBef>
                        <a:spcAft>
                          <a:spcPts val="0"/>
                        </a:spcAft>
                        <a:buNone/>
                      </a:pPr>
                      <a:r>
                        <a:rPr lang="id"/>
                        <a:t>object</a:t>
                      </a:r>
                      <a:endParaRPr/>
                    </a:p>
                  </a:txBody>
                  <a:tcPr marL="91425" marR="91425" marT="91425" marB="91425"/>
                </a:tc>
                <a:tc>
                  <a:txBody>
                    <a:bodyPr/>
                    <a:lstStyle/>
                    <a:p>
                      <a:pPr marL="0" lvl="0" indent="0" algn="l" rtl="0">
                        <a:spcBef>
                          <a:spcPts val="0"/>
                        </a:spcBef>
                        <a:spcAft>
                          <a:spcPts val="0"/>
                        </a:spcAft>
                        <a:buNone/>
                      </a:pPr>
                      <a:r>
                        <a:rPr lang="id"/>
                        <a:t>Parameter harus sebuah object</a:t>
                      </a:r>
                      <a:endParaRPr/>
                    </a:p>
                  </a:txBody>
                  <a:tcPr marL="91425" marR="91425" marT="91425" marB="91425"/>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Variable-length Argument List</a:t>
            </a:r>
            <a:endParaRPr/>
          </a:p>
        </p:txBody>
      </p:sp>
      <p:sp>
        <p:nvSpPr>
          <p:cNvPr id="1116" name="Google Shape;1116;p1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Variable-length argument list merupakan kemampuan dimana kita bisa membuat sebuah parameter yang menerima banyak value</a:t>
            </a:r>
            <a:endParaRPr/>
          </a:p>
          <a:p>
            <a:pPr marL="457200" lvl="0" indent="-311150" algn="l" rtl="0">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marL="457200" lvl="0" indent="-311150" algn="l" rtl="0">
              <a:spcBef>
                <a:spcPts val="0"/>
              </a:spcBef>
              <a:spcAft>
                <a:spcPts val="0"/>
              </a:spcAft>
              <a:buSzPts val="1300"/>
              <a:buChar char="●"/>
            </a:pPr>
            <a:r>
              <a:rPr lang="id"/>
              <a:t>Variable-length argument list hanya bisa dilakukan di argument posisi terakhir</a:t>
            </a:r>
            <a:endParaRPr/>
          </a:p>
          <a:p>
            <a:pPr marL="457200" lvl="0" indent="-311150" algn="l" rtl="0">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
        <p:nvSpPr>
          <p:cNvPr id="1133" name="Google Shape;1133;p1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function itu tidak menghasilkan value apapun, namun jika kita ingin, kita bisa membuat sebuah function mengembalikan nilai</a:t>
            </a:r>
            <a:endParaRPr/>
          </a:p>
          <a:p>
            <a:pPr marL="457200" lvl="0" indent="-311150" algn="l" rtl="0">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marL="457200" lvl="0" indent="-311150" algn="l" rtl="0">
              <a:spcBef>
                <a:spcPts val="0"/>
              </a:spcBef>
              <a:spcAft>
                <a:spcPts val="0"/>
              </a:spcAft>
              <a:buSzPts val="1300"/>
              <a:buChar char="●"/>
            </a:pPr>
            <a:r>
              <a:rPr lang="id"/>
              <a:t>Kita hanya bisa menghasilkan 1 data di sebuah function, tidak bisa lebih dari satu</a:t>
            </a:r>
            <a:endParaRPr/>
          </a:p>
          <a:p>
            <a:pPr marL="0" lvl="0" indent="0" algn="l" rtl="0">
              <a:spcBef>
                <a:spcPts val="1600"/>
              </a:spcBef>
              <a:spcAft>
                <a:spcPts val="1600"/>
              </a:spcAft>
              <a:buNone/>
            </a:pP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 Type Declarations</a:t>
            </a:r>
            <a:endParaRPr/>
          </a:p>
        </p:txBody>
      </p:sp>
      <p:sp>
        <p:nvSpPr>
          <p:cNvPr id="1151" name="Google Shape;1151;p1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pada argument, pada return value pun kita bisa mendeklarasikan tipe datanya</a:t>
            </a:r>
            <a:endParaRPr/>
          </a:p>
          <a:p>
            <a:pPr marL="457200" lvl="0" indent="-311150" algn="l" rtl="0">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marL="457200" lvl="0" indent="-311150" algn="l" rtl="0">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Menjalankan Kode Program</a:t>
            </a:r>
            <a:endParaRPr/>
          </a:p>
        </p:txBody>
      </p:sp>
      <p:sp>
        <p:nvSpPr>
          <p:cNvPr id="201" name="Google Shape;201;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php NamaFile.php</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9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Function</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Function</a:t>
            </a:r>
            <a:endParaRPr/>
          </a:p>
        </p:txBody>
      </p:sp>
      <p:sp>
        <p:nvSpPr>
          <p:cNvPr id="1168" name="Google Shape;1168;p19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konsep yang bernama variable function</a:t>
            </a:r>
            <a:endParaRPr/>
          </a:p>
          <a:p>
            <a:pPr marL="457200" lvl="0" indent="-311150" algn="l" rtl="0">
              <a:spcBef>
                <a:spcPts val="0"/>
              </a:spcBef>
              <a:spcAft>
                <a:spcPts val="0"/>
              </a:spcAft>
              <a:buSzPts val="1300"/>
              <a:buChar char="●"/>
            </a:pPr>
            <a:r>
              <a:rPr lang="id"/>
              <a:t>Variable function adalah kemampuan memanggil sebuah function dari value yang terdapat di sebuah variable</a:t>
            </a:r>
            <a:endParaRPr/>
          </a:p>
          <a:p>
            <a:pPr marL="457200" lvl="0" indent="-311150" algn="l" rtl="0">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2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
        <p:nvSpPr>
          <p:cNvPr id="1191" name="Google Shape;1191;p20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function adalah function tanpa nama, di PHP disebut juga dengan Closure</a:t>
            </a:r>
            <a:endParaRPr/>
          </a:p>
          <a:p>
            <a:pPr marL="457200" lvl="0" indent="-311150" algn="l" rtl="0">
              <a:spcBef>
                <a:spcPts val="0"/>
              </a:spcBef>
              <a:spcAft>
                <a:spcPts val="0"/>
              </a:spcAft>
              <a:buSzPts val="1300"/>
              <a:buChar char="●"/>
            </a:pPr>
            <a:r>
              <a:rPr lang="id"/>
              <a:t>Anonymous function biasanya digunakan sebagai argument atau sebagai value di variable</a:t>
            </a:r>
            <a:endParaRPr/>
          </a:p>
          <a:p>
            <a:pPr marL="457200" lvl="0" indent="-311150" algn="l" rtl="0">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2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2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Variable di Luar Closure</a:t>
            </a:r>
            <a:endParaRPr/>
          </a:p>
        </p:txBody>
      </p:sp>
      <p:sp>
        <p:nvSpPr>
          <p:cNvPr id="1209" name="Google Shape;1209;p2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anonymous function tidak bisa mengakses variabel yang terdapat diluar function</a:t>
            </a:r>
            <a:endParaRPr/>
          </a:p>
          <a:p>
            <a:pPr marL="457200" lvl="0" indent="-311150" algn="l" rtl="0">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2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20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
        <p:nvSpPr>
          <p:cNvPr id="1226" name="Google Shape;1226;p20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Arrow function diperkenalkan di PHP 7.4 sebagai alternative anonymous function yang lebih sederhana pembuatannya</a:t>
            </a:r>
            <a:endParaRPr/>
          </a:p>
          <a:p>
            <a:pPr marL="457200" lvl="0" indent="-311150" algn="l" rtl="0">
              <a:spcBef>
                <a:spcPts val="0"/>
              </a:spcBef>
              <a:spcAft>
                <a:spcPts val="0"/>
              </a:spcAft>
              <a:buSzPts val="1300"/>
              <a:buChar char="●"/>
            </a:pPr>
            <a:r>
              <a:rPr lang="id"/>
              <a:t>Secara garis besar, sebenarnya arrow function dan anonymous function adalah dua hal yang sama</a:t>
            </a:r>
            <a:endParaRPr/>
          </a:p>
          <a:p>
            <a:pPr marL="457200" lvl="0" indent="-311150" algn="l" rtl="0">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marL="457200" lvl="0" indent="-311150" algn="l" rtl="0">
              <a:spcBef>
                <a:spcPts val="0"/>
              </a:spcBef>
              <a:spcAft>
                <a:spcPts val="0"/>
              </a:spcAft>
              <a:buSzPts val="1300"/>
              <a:buChar char="●"/>
            </a:pPr>
            <a:r>
              <a:rPr lang="id"/>
              <a:t>Pembuatan arrow function tidak menggunakan kata kunci function, melainkan fn</a:t>
            </a:r>
            <a:endParaRPr/>
          </a:p>
          <a:p>
            <a:pPr marL="457200" lvl="0" indent="-311150" algn="l" rtl="0">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a:t>
            </a:r>
            <a:endParaRPr/>
          </a:p>
        </p:txBody>
      </p:sp>
      <p:pic>
        <p:nvPicPr>
          <p:cNvPr id="3" name="Picture 2"/>
          <p:cNvPicPr>
            <a:picLocks noChangeAspect="1"/>
          </p:cNvPicPr>
          <p:nvPr/>
        </p:nvPicPr>
        <p:blipFill>
          <a:blip r:embed="rId3"/>
          <a:stretch>
            <a:fillRect/>
          </a:stretch>
        </p:blipFill>
        <p:spPr>
          <a:xfrm>
            <a:off x="838880" y="2168298"/>
            <a:ext cx="9077325" cy="1438275"/>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20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Callback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Callback Function</a:t>
            </a:r>
            <a:endParaRPr/>
          </a:p>
        </p:txBody>
      </p:sp>
      <p:sp>
        <p:nvSpPr>
          <p:cNvPr id="1243" name="Google Shape;1243;p2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Callback adalah sebuah mekanisme sebuah function memanggil function lainnya sesuai dengan yang diberikan di argument</a:t>
            </a:r>
            <a:endParaRPr/>
          </a:p>
          <a:p>
            <a:pPr marL="457200" lvl="0" indent="-311150" algn="l" rtl="0">
              <a:spcBef>
                <a:spcPts val="0"/>
              </a:spcBef>
              <a:spcAft>
                <a:spcPts val="0"/>
              </a:spcAft>
              <a:buSzPts val="1300"/>
              <a:buChar char="●"/>
            </a:pPr>
            <a:r>
              <a:rPr lang="id"/>
              <a:t>Hal ini sebenarnya sudah kita lakukan di materi Variable Function dan Anonymous Function</a:t>
            </a:r>
            <a:endParaRPr/>
          </a:p>
          <a:p>
            <a:pPr marL="457200" lvl="0" indent="-311150" algn="l" rtl="0">
              <a:spcBef>
                <a:spcPts val="0"/>
              </a:spcBef>
              <a:spcAft>
                <a:spcPts val="0"/>
              </a:spcAft>
              <a:buSzPts val="1300"/>
              <a:buChar char="●"/>
            </a:pPr>
            <a:r>
              <a:rPr lang="id"/>
              <a:t>Namun di PHP ada cara lain untuk implementasi callback, yaitu menggunakan tipe data callable</a:t>
            </a:r>
            <a:endParaRPr/>
          </a:p>
          <a:p>
            <a:pPr marL="457200" lvl="0" indent="-311150" algn="l" rtl="0">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Callback Function</a:t>
            </a:r>
            <a:endParaRPr/>
          </a:p>
        </p:txBody>
      </p:sp>
      <p:pic>
        <p:nvPicPr>
          <p:cNvPr id="2" name="Picture 1"/>
          <p:cNvPicPr>
            <a:picLocks noChangeAspect="1"/>
          </p:cNvPicPr>
          <p:nvPr/>
        </p:nvPicPr>
        <p:blipFill>
          <a:blip r:embed="rId3"/>
          <a:stretch>
            <a:fillRect/>
          </a:stretch>
        </p:blipFill>
        <p:spPr>
          <a:xfrm>
            <a:off x="729450" y="2028825"/>
            <a:ext cx="8058150" cy="3114675"/>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21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
        <p:nvSpPr>
          <p:cNvPr id="1260" name="Google Shape;1260;p2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Recursive function adalah kemampuan function memanggil function dirinya sendiri</a:t>
            </a:r>
            <a:endParaRPr/>
          </a:p>
          <a:p>
            <a:pPr marL="457200" lvl="0" indent="-311150" algn="l" rtl="0">
              <a:spcBef>
                <a:spcPts val="0"/>
              </a:spcBef>
              <a:spcAft>
                <a:spcPts val="0"/>
              </a:spcAft>
              <a:buSzPts val="1300"/>
              <a:buChar char="●"/>
            </a:pPr>
            <a:r>
              <a:rPr lang="id"/>
              <a:t>Kadang memang ada banyak problem, yang lebih mudah diselesaikan menggunakan recursive function, seperti contohnya kasus factorial</a:t>
            </a:r>
            <a:endParaRPr/>
          </a:p>
          <a:p>
            <a:pPr marL="0" lvl="0" indent="0" algn="l" rtl="0">
              <a:spcBef>
                <a:spcPts val="1600"/>
              </a:spcBef>
              <a:spcAft>
                <a:spcPts val="1600"/>
              </a:spcAft>
              <a:buNone/>
            </a:pP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Untuk Siapa Materi Ini?</a:t>
            </a:r>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Programmer Pemula</a:t>
            </a:r>
            <a:endParaRPr/>
          </a:p>
          <a:p>
            <a:pPr marL="457200" lvl="0" indent="-311150" algn="l" rtl="0">
              <a:spcBef>
                <a:spcPts val="0"/>
              </a:spcBef>
              <a:spcAft>
                <a:spcPts val="0"/>
              </a:spcAft>
              <a:buSzPts val="1300"/>
              <a:buChar char="●"/>
            </a:pPr>
            <a:r>
              <a:rPr lang="id"/>
              <a:t>Web Programmer</a:t>
            </a:r>
            <a:endParaRPr/>
          </a:p>
          <a:p>
            <a:pPr marL="457200" lvl="0" indent="-311150" algn="l" rtl="0">
              <a:spcBef>
                <a:spcPts val="0"/>
              </a:spcBef>
              <a:spcAft>
                <a:spcPts val="0"/>
              </a:spcAft>
              <a:buSzPts val="1300"/>
              <a:buChar char="●"/>
            </a:pPr>
            <a:r>
              <a:rPr lang="id"/>
              <a:t>Backend Programmer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212" name="Google Shape;212;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 PHP terdapat 2 jenis tipe data number</a:t>
            </a:r>
            <a:endParaRPr/>
          </a:p>
          <a:p>
            <a:pPr marL="457200" lvl="0" indent="-311150" algn="l" rtl="0">
              <a:spcBef>
                <a:spcPts val="1600"/>
              </a:spcBef>
              <a:spcAft>
                <a:spcPts val="0"/>
              </a:spcAft>
              <a:buSzPts val="1300"/>
              <a:buChar char="●"/>
            </a:pPr>
            <a:r>
              <a:rPr lang="id"/>
              <a:t>(int) Bilangan bulat decimal (base 10), hexadecimal (base 16), octa (base 8), binary (base 2) dan</a:t>
            </a:r>
            <a:endParaRPr/>
          </a:p>
          <a:p>
            <a:pPr marL="457200" lvl="0" indent="-311150" algn="l" rtl="0">
              <a:spcBef>
                <a:spcPts val="0"/>
              </a:spcBef>
              <a:spcAft>
                <a:spcPts val="0"/>
              </a:spcAft>
              <a:buSzPts val="1300"/>
              <a:buChar char="●"/>
            </a:pPr>
            <a:r>
              <a:rPr lang="id"/>
              <a:t>(float) Bilangan pecahan</a:t>
            </a:r>
            <a:endParaRPr/>
          </a:p>
          <a:p>
            <a:pPr marL="0" lvl="0" indent="0" algn="l" rtl="0">
              <a:spcBef>
                <a:spcPts val="1600"/>
              </a:spcBef>
              <a:spcAft>
                <a:spcPts val="0"/>
              </a:spcAft>
              <a:buNone/>
            </a:pPr>
            <a:r>
              <a:rPr lang="id"/>
              <a:t>Di PHP kita bisa menambahkan _ (garis bawah) di angka, ini hanya untuk agar mudah dibaca, saat dijalankan, _ (garis bawah) tersebut akan di ignore</a:t>
            </a:r>
            <a:endParaRPr/>
          </a:p>
          <a:p>
            <a:pPr marL="0" lvl="0" indent="0" algn="l" rtl="0">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Problem Dengan Recursive</a:t>
            </a:r>
            <a:endParaRPr/>
          </a:p>
        </p:txBody>
      </p:sp>
      <p:sp>
        <p:nvSpPr>
          <p:cNvPr id="1278" name="Google Shape;1278;p2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Walaupun recursive function itu sangat menarik, namun kita perlu berhati-hati</a:t>
            </a:r>
            <a:endParaRPr/>
          </a:p>
          <a:p>
            <a:pPr marL="457200" lvl="0" indent="-311150" algn="l" rtl="0">
              <a:spcBef>
                <a:spcPts val="0"/>
              </a:spcBef>
              <a:spcAft>
                <a:spcPts val="0"/>
              </a:spcAft>
              <a:buSzPts val="1300"/>
              <a:buChar char="●"/>
            </a:pPr>
            <a:r>
              <a:rPr lang="id"/>
              <a:t>Jika recursive terlalu dalam, maka  akan ada kemungkinan  terjadi memory overflow, yaitu error dimana memory terlalu banyak digunakan di PHP</a:t>
            </a:r>
            <a:endParaRPr/>
          </a:p>
          <a:p>
            <a:pPr marL="457200" lvl="0" indent="-311150" algn="l" rtl="0">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1295" name="Google Shape;1295;p2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dalam membuat program, kita sering menempatkan komentar di kode program tersebut</a:t>
            </a:r>
            <a:endParaRPr/>
          </a:p>
          <a:p>
            <a:pPr marL="457200" lvl="0" indent="-311150" algn="l" rtl="0">
              <a:spcBef>
                <a:spcPts val="0"/>
              </a:spcBef>
              <a:spcAft>
                <a:spcPts val="0"/>
              </a:spcAft>
              <a:buSzPts val="1300"/>
              <a:buChar char="●"/>
            </a:pPr>
            <a:r>
              <a:rPr lang="id"/>
              <a:t>Komentar adalah kode program yang akan di hiraukan saat kode program kita dijalankan</a:t>
            </a:r>
            <a:endParaRPr/>
          </a:p>
          <a:p>
            <a:pPr marL="457200" lvl="0" indent="-311150" algn="l" rtl="0">
              <a:spcBef>
                <a:spcPts val="0"/>
              </a:spcBef>
              <a:spcAft>
                <a:spcPts val="0"/>
              </a:spcAft>
              <a:buSzPts val="1300"/>
              <a:buChar char="●"/>
            </a:pPr>
            <a:r>
              <a:rPr lang="id"/>
              <a:t>Biasanya komentar digunakan untuk dokumentasi</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
        <p:nvSpPr>
          <p:cNvPr id="1312" name="Google Shape;1312;p2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saya pernah menggunakan beberapa function bawaan dari PHP untuk memanipulasi data string.</a:t>
            </a:r>
            <a:endParaRPr/>
          </a:p>
          <a:p>
            <a:pPr marL="457200" lvl="0" indent="-311150" algn="l" rtl="0">
              <a:spcBef>
                <a:spcPts val="0"/>
              </a:spcBef>
              <a:spcAft>
                <a:spcPts val="0"/>
              </a:spcAft>
              <a:buSzPts val="1300"/>
              <a:buChar char="●"/>
            </a:pPr>
            <a:r>
              <a:rPr lang="id"/>
              <a:t>Sebenarnya banyak sekali function bawaan PHP yang bisa kita gunakan untuk memanipulasi string</a:t>
            </a:r>
            <a:endParaRPr/>
          </a:p>
          <a:p>
            <a:pPr marL="457200" lvl="0" indent="-311150" algn="l" rtl="0">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7239000" cy="2773470"/>
        </p:xfrm>
        <a:graphic>
          <a:graphicData uri="http://schemas.openxmlformats.org/drawingml/2006/table">
            <a:tbl>
              <a:tblPr>
                <a:noFill/>
                <a:tableStyleId>{EA3C022F-AC6D-43C8-842C-10D1D2BEA771}</a:tableStyleId>
              </a:tblPr>
              <a:tblGrid>
                <a:gridCol w="1970725"/>
                <a:gridCol w="5268275"/>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join() / implode()</a:t>
                      </a:r>
                      <a:endParaRPr/>
                    </a:p>
                  </a:txBody>
                  <a:tcPr marL="91425" marR="91425" marT="91425" marB="91425"/>
                </a:tc>
                <a:tc>
                  <a:txBody>
                    <a:bodyPr/>
                    <a:lstStyle/>
                    <a:p>
                      <a:pPr marL="0" lvl="0" indent="0" algn="l" rtl="0">
                        <a:spcBef>
                          <a:spcPts val="0"/>
                        </a:spcBef>
                        <a:spcAft>
                          <a:spcPts val="0"/>
                        </a:spcAft>
                        <a:buNone/>
                      </a:pPr>
                      <a:r>
                        <a:rPr lang="id"/>
                        <a:t>Menggabungkan array menjadi string</a:t>
                      </a:r>
                      <a:endParaRPr/>
                    </a:p>
                  </a:txBody>
                  <a:tcPr marL="91425" marR="91425" marT="91425" marB="91425"/>
                </a:tc>
              </a:tr>
              <a:tr h="381000">
                <a:tc>
                  <a:txBody>
                    <a:bodyPr/>
                    <a:lstStyle/>
                    <a:p>
                      <a:pPr marL="0" lvl="0" indent="0" algn="l" rtl="0">
                        <a:spcBef>
                          <a:spcPts val="0"/>
                        </a:spcBef>
                        <a:spcAft>
                          <a:spcPts val="0"/>
                        </a:spcAft>
                        <a:buNone/>
                      </a:pPr>
                      <a:r>
                        <a:rPr lang="id"/>
                        <a:t>explode()</a:t>
                      </a:r>
                      <a:endParaRPr/>
                    </a:p>
                  </a:txBody>
                  <a:tcPr marL="91425" marR="91425" marT="91425" marB="91425"/>
                </a:tc>
                <a:tc>
                  <a:txBody>
                    <a:bodyPr/>
                    <a:lstStyle/>
                    <a:p>
                      <a:pPr marL="0" lvl="0" indent="0" algn="l" rtl="0">
                        <a:spcBef>
                          <a:spcPts val="0"/>
                        </a:spcBef>
                        <a:spcAft>
                          <a:spcPts val="0"/>
                        </a:spcAft>
                        <a:buNone/>
                      </a:pPr>
                      <a:r>
                        <a:rPr lang="id"/>
                        <a:t>Memecah string menjadi array</a:t>
                      </a:r>
                      <a:endParaRPr/>
                    </a:p>
                  </a:txBody>
                  <a:tcPr marL="91425" marR="91425" marT="91425" marB="91425"/>
                </a:tc>
              </a:tr>
              <a:tr h="381000">
                <a:tc>
                  <a:txBody>
                    <a:bodyPr/>
                    <a:lstStyle/>
                    <a:p>
                      <a:pPr marL="0" lvl="0" indent="0" algn="l" rtl="0">
                        <a:spcBef>
                          <a:spcPts val="0"/>
                        </a:spcBef>
                        <a:spcAft>
                          <a:spcPts val="0"/>
                        </a:spcAft>
                        <a:buNone/>
                      </a:pPr>
                      <a:r>
                        <a:rPr lang="id"/>
                        <a:t>strtolower() </a:t>
                      </a:r>
                      <a:endParaRPr/>
                    </a:p>
                  </a:txBody>
                  <a:tcPr marL="91425" marR="91425" marT="91425" marB="91425"/>
                </a:tc>
                <a:tc>
                  <a:txBody>
                    <a:bodyPr/>
                    <a:lstStyle/>
                    <a:p>
                      <a:pPr marL="0" lvl="0" indent="0" algn="l" rtl="0">
                        <a:spcBef>
                          <a:spcPts val="0"/>
                        </a:spcBef>
                        <a:spcAft>
                          <a:spcPts val="0"/>
                        </a:spcAft>
                        <a:buNone/>
                      </a:pPr>
                      <a:r>
                        <a:rPr lang="id"/>
                        <a:t>Mengubah string menjadi lowercase</a:t>
                      </a:r>
                      <a:endParaRPr/>
                    </a:p>
                  </a:txBody>
                  <a:tcPr marL="91425" marR="91425" marT="91425" marB="91425"/>
                </a:tc>
              </a:tr>
              <a:tr h="381000">
                <a:tc>
                  <a:txBody>
                    <a:bodyPr/>
                    <a:lstStyle/>
                    <a:p>
                      <a:pPr marL="0" lvl="0" indent="0" algn="l" rtl="0">
                        <a:spcBef>
                          <a:spcPts val="0"/>
                        </a:spcBef>
                        <a:spcAft>
                          <a:spcPts val="0"/>
                        </a:spcAft>
                        <a:buNone/>
                      </a:pPr>
                      <a:r>
                        <a:rPr lang="id"/>
                        <a:t>strtoupper()</a:t>
                      </a:r>
                      <a:endParaRPr/>
                    </a:p>
                  </a:txBody>
                  <a:tcPr marL="91425" marR="91425" marT="91425" marB="91425"/>
                </a:tc>
                <a:tc>
                  <a:txBody>
                    <a:bodyPr/>
                    <a:lstStyle/>
                    <a:p>
                      <a:pPr marL="0" lvl="0" indent="0" algn="l" rtl="0">
                        <a:spcBef>
                          <a:spcPts val="0"/>
                        </a:spcBef>
                        <a:spcAft>
                          <a:spcPts val="0"/>
                        </a:spcAft>
                        <a:buNone/>
                      </a:pPr>
                      <a:r>
                        <a:rPr lang="id"/>
                        <a:t>Mengubah string menjadi uppercase</a:t>
                      </a:r>
                      <a:endParaRPr/>
                    </a:p>
                  </a:txBody>
                  <a:tcPr marL="91425" marR="91425" marT="91425" marB="91425"/>
                </a:tc>
              </a:tr>
              <a:tr h="381000">
                <a:tc>
                  <a:txBody>
                    <a:bodyPr/>
                    <a:lstStyle/>
                    <a:p>
                      <a:pPr marL="0" lvl="0" indent="0" algn="l" rtl="0">
                        <a:spcBef>
                          <a:spcPts val="0"/>
                        </a:spcBef>
                        <a:spcAft>
                          <a:spcPts val="0"/>
                        </a:spcAft>
                        <a:buNone/>
                      </a:pPr>
                      <a:r>
                        <a:rPr lang="id"/>
                        <a:t>substr()</a:t>
                      </a:r>
                      <a:endParaRPr/>
                    </a:p>
                  </a:txBody>
                  <a:tcPr marL="91425" marR="91425" marT="91425" marB="91425"/>
                </a:tc>
                <a:tc>
                  <a:txBody>
                    <a:bodyPr/>
                    <a:lstStyle/>
                    <a:p>
                      <a:pPr marL="0" lvl="0" indent="0" algn="l" rtl="0">
                        <a:spcBef>
                          <a:spcPts val="0"/>
                        </a:spcBef>
                        <a:spcAft>
                          <a:spcPts val="0"/>
                        </a:spcAft>
                        <a:buNone/>
                      </a:pPr>
                      <a:r>
                        <a:rPr lang="id"/>
                        <a:t>Mengambil sebagian string</a:t>
                      </a:r>
                      <a:endParaRPr/>
                    </a:p>
                  </a:txBody>
                  <a:tcPr marL="91425" marR="91425" marT="91425" marB="91425"/>
                </a:tc>
              </a:tr>
              <a:tr h="381000">
                <a:tc>
                  <a:txBody>
                    <a:bodyPr/>
                    <a:lstStyle/>
                    <a:p>
                      <a:pPr marL="0" lvl="0" indent="0" algn="l" rtl="0">
                        <a:spcBef>
                          <a:spcPts val="0"/>
                        </a:spcBef>
                        <a:spcAft>
                          <a:spcPts val="0"/>
                        </a:spcAft>
                        <a:buNone/>
                      </a:pPr>
                      <a:r>
                        <a:rPr lang="id"/>
                        <a:t>trim()</a:t>
                      </a:r>
                      <a:endParaRPr/>
                    </a:p>
                  </a:txBody>
                  <a:tcPr marL="91425" marR="91425" marT="91425" marB="91425"/>
                </a:tc>
                <a:tc>
                  <a:txBody>
                    <a:bodyPr/>
                    <a:lstStyle/>
                    <a:p>
                      <a:pPr marL="0" lvl="0" indent="0" algn="l" rtl="0">
                        <a:spcBef>
                          <a:spcPts val="0"/>
                        </a:spcBef>
                        <a:spcAft>
                          <a:spcPts val="0"/>
                        </a:spcAft>
                        <a:buNone/>
                      </a:pPr>
                      <a:r>
                        <a:rPr lang="id"/>
                        <a:t>Menghapus whitespace di depan dan belakang string</a:t>
                      </a:r>
                      <a:endParaRPr/>
                    </a:p>
                  </a:txBody>
                  <a:tcPr marL="91425" marR="91425" marT="91425" marB="91425"/>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 Function</a:t>
            </a:r>
            <a:endParaRPr/>
          </a:p>
        </p:txBody>
      </p:sp>
      <p:pic>
        <p:nvPicPr>
          <p:cNvPr id="2" name="Picture 1"/>
          <p:cNvPicPr>
            <a:picLocks noChangeAspect="1"/>
          </p:cNvPicPr>
          <p:nvPr/>
        </p:nvPicPr>
        <p:blipFill>
          <a:blip r:embed="rId3"/>
          <a:stretch>
            <a:fillRect/>
          </a:stretch>
        </p:blipFill>
        <p:spPr>
          <a:xfrm>
            <a:off x="729450" y="2062842"/>
            <a:ext cx="12052474" cy="24982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Function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2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Function</a:t>
            </a:r>
            <a:endParaRPr/>
          </a:p>
        </p:txBody>
      </p:sp>
      <p:sp>
        <p:nvSpPr>
          <p:cNvPr id="1335" name="Google Shape;1335;p2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juga terdapat banyak sekali function bawaan yang bisa kita gunakan untuk memanipulasi data Array</a:t>
            </a:r>
            <a:endParaRPr/>
          </a:p>
          <a:p>
            <a:pPr marL="457200" lvl="0" indent="-311150" algn="l" rtl="0">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7239000" cy="2773470"/>
        </p:xfrm>
        <a:graphic>
          <a:graphicData uri="http://schemas.openxmlformats.org/drawingml/2006/table">
            <a:tbl>
              <a:tblPr>
                <a:noFill/>
                <a:tableStyleId>{EA3C022F-AC6D-43C8-842C-10D1D2BEA771}</a:tableStyleId>
              </a:tblPr>
              <a:tblGrid>
                <a:gridCol w="1749850"/>
                <a:gridCol w="5489150"/>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array_keys()</a:t>
                      </a:r>
                      <a:endParaRPr/>
                    </a:p>
                  </a:txBody>
                  <a:tcPr marL="91425" marR="91425" marT="91425" marB="91425"/>
                </a:tc>
                <a:tc>
                  <a:txBody>
                    <a:bodyPr/>
                    <a:lstStyle/>
                    <a:p>
                      <a:pPr marL="0" lvl="0" indent="0" algn="l" rtl="0">
                        <a:spcBef>
                          <a:spcPts val="0"/>
                        </a:spcBef>
                        <a:spcAft>
                          <a:spcPts val="0"/>
                        </a:spcAft>
                        <a:buNone/>
                      </a:pPr>
                      <a:r>
                        <a:rPr lang="id"/>
                        <a:t>Mengambil semua keys milik array</a:t>
                      </a:r>
                      <a:endParaRPr/>
                    </a:p>
                  </a:txBody>
                  <a:tcPr marL="91425" marR="91425" marT="91425" marB="91425"/>
                </a:tc>
              </a:tr>
              <a:tr h="381000">
                <a:tc>
                  <a:txBody>
                    <a:bodyPr/>
                    <a:lstStyle/>
                    <a:p>
                      <a:pPr marL="0" lvl="0" indent="0" algn="l" rtl="0">
                        <a:spcBef>
                          <a:spcPts val="0"/>
                        </a:spcBef>
                        <a:spcAft>
                          <a:spcPts val="0"/>
                        </a:spcAft>
                        <a:buNone/>
                      </a:pPr>
                      <a:r>
                        <a:rPr lang="id"/>
                        <a:t>array_values()</a:t>
                      </a:r>
                      <a:endParaRPr/>
                    </a:p>
                  </a:txBody>
                  <a:tcPr marL="91425" marR="91425" marT="91425" marB="91425"/>
                </a:tc>
                <a:tc>
                  <a:txBody>
                    <a:bodyPr/>
                    <a:lstStyle/>
                    <a:p>
                      <a:pPr marL="0" lvl="0" indent="0" algn="l" rtl="0">
                        <a:spcBef>
                          <a:spcPts val="0"/>
                        </a:spcBef>
                        <a:spcAft>
                          <a:spcPts val="0"/>
                        </a:spcAft>
                        <a:buNone/>
                      </a:pPr>
                      <a:r>
                        <a:rPr lang="id"/>
                        <a:t>Mengambil semua values milik array</a:t>
                      </a:r>
                      <a:endParaRPr/>
                    </a:p>
                  </a:txBody>
                  <a:tcPr marL="91425" marR="91425" marT="91425" marB="91425"/>
                </a:tc>
              </a:tr>
              <a:tr h="381000">
                <a:tc>
                  <a:txBody>
                    <a:bodyPr/>
                    <a:lstStyle/>
                    <a:p>
                      <a:pPr marL="0" lvl="0" indent="0" algn="l" rtl="0">
                        <a:spcBef>
                          <a:spcPts val="0"/>
                        </a:spcBef>
                        <a:spcAft>
                          <a:spcPts val="0"/>
                        </a:spcAft>
                        <a:buNone/>
                      </a:pPr>
                      <a:r>
                        <a:rPr lang="id"/>
                        <a:t>array_map()</a:t>
                      </a:r>
                      <a:endParaRPr/>
                    </a:p>
                  </a:txBody>
                  <a:tcPr marL="91425" marR="91425" marT="91425" marB="91425"/>
                </a:tc>
                <a:tc>
                  <a:txBody>
                    <a:bodyPr/>
                    <a:lstStyle/>
                    <a:p>
                      <a:pPr marL="0" lvl="0" indent="0" algn="l" rtl="0">
                        <a:spcBef>
                          <a:spcPts val="0"/>
                        </a:spcBef>
                        <a:spcAft>
                          <a:spcPts val="0"/>
                        </a:spcAft>
                        <a:buNone/>
                      </a:pPr>
                      <a:r>
                        <a:rPr lang="id"/>
                        <a:t>Mengubah semua data array dengan callback</a:t>
                      </a:r>
                      <a:endParaRPr/>
                    </a:p>
                  </a:txBody>
                  <a:tcPr marL="91425" marR="91425" marT="91425" marB="91425"/>
                </a:tc>
              </a:tr>
              <a:tr h="381000">
                <a:tc>
                  <a:txBody>
                    <a:bodyPr/>
                    <a:lstStyle/>
                    <a:p>
                      <a:pPr marL="0" lvl="0" indent="0" algn="l" rtl="0">
                        <a:spcBef>
                          <a:spcPts val="0"/>
                        </a:spcBef>
                        <a:spcAft>
                          <a:spcPts val="0"/>
                        </a:spcAft>
                        <a:buNone/>
                      </a:pPr>
                      <a:r>
                        <a:rPr lang="id"/>
                        <a:t>sort()</a:t>
                      </a:r>
                      <a:endParaRPr/>
                    </a:p>
                  </a:txBody>
                  <a:tcPr marL="91425" marR="91425" marT="91425" marB="91425"/>
                </a:tc>
                <a:tc>
                  <a:txBody>
                    <a:bodyPr/>
                    <a:lstStyle/>
                    <a:p>
                      <a:pPr marL="0" lvl="0" indent="0" algn="l" rtl="0">
                        <a:spcBef>
                          <a:spcPts val="0"/>
                        </a:spcBef>
                        <a:spcAft>
                          <a:spcPts val="0"/>
                        </a:spcAft>
                        <a:buNone/>
                      </a:pPr>
                      <a:r>
                        <a:rPr lang="id"/>
                        <a:t>Mengurutkan array</a:t>
                      </a:r>
                      <a:endParaRPr/>
                    </a:p>
                  </a:txBody>
                  <a:tcPr marL="91425" marR="91425" marT="91425" marB="91425"/>
                </a:tc>
              </a:tr>
              <a:tr h="381000">
                <a:tc>
                  <a:txBody>
                    <a:bodyPr/>
                    <a:lstStyle/>
                    <a:p>
                      <a:pPr marL="0" lvl="0" indent="0" algn="l" rtl="0">
                        <a:spcBef>
                          <a:spcPts val="0"/>
                        </a:spcBef>
                        <a:spcAft>
                          <a:spcPts val="0"/>
                        </a:spcAft>
                        <a:buNone/>
                      </a:pPr>
                      <a:r>
                        <a:rPr lang="id"/>
                        <a:t>rsort()</a:t>
                      </a:r>
                      <a:endParaRPr/>
                    </a:p>
                  </a:txBody>
                  <a:tcPr marL="91425" marR="91425" marT="91425" marB="91425"/>
                </a:tc>
                <a:tc>
                  <a:txBody>
                    <a:bodyPr/>
                    <a:lstStyle/>
                    <a:p>
                      <a:pPr marL="0" lvl="0" indent="0" algn="l" rtl="0">
                        <a:spcBef>
                          <a:spcPts val="0"/>
                        </a:spcBef>
                        <a:spcAft>
                          <a:spcPts val="0"/>
                        </a:spcAft>
                        <a:buNone/>
                      </a:pPr>
                      <a:r>
                        <a:rPr lang="id"/>
                        <a:t>Mengurutkan array terbalik</a:t>
                      </a:r>
                      <a:endParaRPr/>
                    </a:p>
                  </a:txBody>
                  <a:tcPr marL="91425" marR="91425" marT="91425" marB="91425"/>
                </a:tc>
              </a:tr>
              <a:tr h="381000">
                <a:tc>
                  <a:txBody>
                    <a:bodyPr/>
                    <a:lstStyle/>
                    <a:p>
                      <a:pPr marL="0" lvl="0" indent="0" algn="l" rtl="0">
                        <a:spcBef>
                          <a:spcPts val="0"/>
                        </a:spcBef>
                        <a:spcAft>
                          <a:spcPts val="0"/>
                        </a:spcAft>
                        <a:buNone/>
                      </a:pPr>
                      <a:r>
                        <a:rPr lang="id"/>
                        <a:t>shuffle()</a:t>
                      </a:r>
                      <a:endParaRPr/>
                    </a:p>
                  </a:txBody>
                  <a:tcPr marL="91425" marR="91425" marT="91425" marB="91425"/>
                </a:tc>
                <a:tc>
                  <a:txBody>
                    <a:bodyPr/>
                    <a:lstStyle/>
                    <a:p>
                      <a:pPr marL="0" lvl="0" indent="0" algn="l" rtl="0">
                        <a:spcBef>
                          <a:spcPts val="0"/>
                        </a:spcBef>
                        <a:spcAft>
                          <a:spcPts val="0"/>
                        </a:spcAft>
                        <a:buNone/>
                      </a:pPr>
                      <a:r>
                        <a:rPr lang="id"/>
                        <a:t>Mengubah posisi data di array secara random</a:t>
                      </a:r>
                      <a:endParaRPr/>
                    </a:p>
                  </a:txBody>
                  <a:tcPr marL="91425" marR="91425" marT="91425" marB="91425"/>
                </a:tc>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is Function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is Function</a:t>
            </a:r>
            <a:endParaRPr/>
          </a:p>
        </p:txBody>
      </p:sp>
      <p:sp>
        <p:nvSpPr>
          <p:cNvPr id="1358" name="Google Shape;1358;p2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memiliki banyak sekali function dengan prefix is_</a:t>
            </a:r>
            <a:endParaRPr/>
          </a:p>
          <a:p>
            <a:pPr marL="457200" lvl="0" indent="-311150" algn="l" rtl="0">
              <a:spcBef>
                <a:spcPts val="0"/>
              </a:spcBef>
              <a:spcAft>
                <a:spcPts val="0"/>
              </a:spcAft>
              <a:buSzPts val="1300"/>
              <a:buChar char="●"/>
            </a:pPr>
            <a:r>
              <a:rPr lang="id"/>
              <a:t>Function-function ini rata-rata digunakan untuk mengecek tipe data dari sebuah data</a:t>
            </a:r>
            <a:endParaRPr/>
          </a:p>
          <a:p>
            <a:pPr marL="457200" lvl="0" indent="-311150" algn="l" rtl="0">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7239000" cy="2773470"/>
        </p:xfrm>
        <a:graphic>
          <a:graphicData uri="http://schemas.openxmlformats.org/drawingml/2006/table">
            <a:tbl>
              <a:tblPr>
                <a:noFill/>
                <a:tableStyleId>{EA3C022F-AC6D-43C8-842C-10D1D2BEA771}</a:tableStyleId>
              </a:tblPr>
              <a:tblGrid>
                <a:gridCol w="1820850"/>
                <a:gridCol w="5418150"/>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is_string()</a:t>
                      </a:r>
                      <a:endParaRPr/>
                    </a:p>
                  </a:txBody>
                  <a:tcPr marL="91425" marR="91425" marT="91425" marB="91425"/>
                </a:tc>
                <a:tc>
                  <a:txBody>
                    <a:bodyPr/>
                    <a:lstStyle/>
                    <a:p>
                      <a:pPr marL="0" lvl="0" indent="0" algn="l" rtl="0">
                        <a:spcBef>
                          <a:spcPts val="0"/>
                        </a:spcBef>
                        <a:spcAft>
                          <a:spcPts val="0"/>
                        </a:spcAft>
                        <a:buNone/>
                      </a:pPr>
                      <a:r>
                        <a:rPr lang="id"/>
                        <a:t>Apakah tipe data string</a:t>
                      </a:r>
                      <a:endParaRPr/>
                    </a:p>
                  </a:txBody>
                  <a:tcPr marL="91425" marR="91425" marT="91425" marB="91425"/>
                </a:tc>
              </a:tr>
              <a:tr h="381000">
                <a:tc>
                  <a:txBody>
                    <a:bodyPr/>
                    <a:lstStyle/>
                    <a:p>
                      <a:pPr marL="0" lvl="0" indent="0" algn="l" rtl="0">
                        <a:spcBef>
                          <a:spcPts val="0"/>
                        </a:spcBef>
                        <a:spcAft>
                          <a:spcPts val="0"/>
                        </a:spcAft>
                        <a:buNone/>
                      </a:pPr>
                      <a:r>
                        <a:rPr lang="id"/>
                        <a:t>is_bool()</a:t>
                      </a:r>
                      <a:endParaRPr/>
                    </a:p>
                  </a:txBody>
                  <a:tcPr marL="91425" marR="91425" marT="91425" marB="91425"/>
                </a:tc>
                <a:tc>
                  <a:txBody>
                    <a:bodyPr/>
                    <a:lstStyle/>
                    <a:p>
                      <a:pPr marL="0" lvl="0" indent="0" algn="l" rtl="0">
                        <a:spcBef>
                          <a:spcPts val="0"/>
                        </a:spcBef>
                        <a:spcAft>
                          <a:spcPts val="0"/>
                        </a:spcAft>
                        <a:buNone/>
                      </a:pPr>
                      <a:r>
                        <a:rPr lang="id"/>
                        <a:t>Apakah tipe data boolean</a:t>
                      </a:r>
                      <a:endParaRPr/>
                    </a:p>
                  </a:txBody>
                  <a:tcPr marL="91425" marR="91425" marT="91425" marB="91425"/>
                </a:tc>
              </a:tr>
              <a:tr h="381000">
                <a:tc>
                  <a:txBody>
                    <a:bodyPr/>
                    <a:lstStyle/>
                    <a:p>
                      <a:pPr marL="0" lvl="0" indent="0" algn="l" rtl="0">
                        <a:spcBef>
                          <a:spcPts val="0"/>
                        </a:spcBef>
                        <a:spcAft>
                          <a:spcPts val="0"/>
                        </a:spcAft>
                        <a:buNone/>
                      </a:pPr>
                      <a:r>
                        <a:rPr lang="id"/>
                        <a:t>is_int()</a:t>
                      </a:r>
                      <a:endParaRPr/>
                    </a:p>
                  </a:txBody>
                  <a:tcPr marL="91425" marR="91425" marT="91425" marB="91425"/>
                </a:tc>
                <a:tc>
                  <a:txBody>
                    <a:bodyPr/>
                    <a:lstStyle/>
                    <a:p>
                      <a:pPr marL="0" lvl="0" indent="0" algn="l" rtl="0">
                        <a:spcBef>
                          <a:spcPts val="0"/>
                        </a:spcBef>
                        <a:spcAft>
                          <a:spcPts val="0"/>
                        </a:spcAft>
                        <a:buNone/>
                      </a:pPr>
                      <a:r>
                        <a:rPr lang="id"/>
                        <a:t>Apakah tipe data number integer</a:t>
                      </a:r>
                      <a:endParaRPr/>
                    </a:p>
                  </a:txBody>
                  <a:tcPr marL="91425" marR="91425" marT="91425" marB="91425"/>
                </a:tc>
              </a:tr>
              <a:tr h="381000">
                <a:tc>
                  <a:txBody>
                    <a:bodyPr/>
                    <a:lstStyle/>
                    <a:p>
                      <a:pPr marL="0" lvl="0" indent="0" algn="l" rtl="0">
                        <a:spcBef>
                          <a:spcPts val="0"/>
                        </a:spcBef>
                        <a:spcAft>
                          <a:spcPts val="0"/>
                        </a:spcAft>
                        <a:buNone/>
                      </a:pPr>
                      <a:r>
                        <a:rPr lang="id"/>
                        <a:t>is_float()</a:t>
                      </a:r>
                      <a:endParaRPr/>
                    </a:p>
                  </a:txBody>
                  <a:tcPr marL="91425" marR="91425" marT="91425" marB="91425"/>
                </a:tc>
                <a:tc>
                  <a:txBody>
                    <a:bodyPr/>
                    <a:lstStyle/>
                    <a:p>
                      <a:pPr marL="0" lvl="0" indent="0" algn="l" rtl="0">
                        <a:spcBef>
                          <a:spcPts val="0"/>
                        </a:spcBef>
                        <a:spcAft>
                          <a:spcPts val="0"/>
                        </a:spcAft>
                        <a:buNone/>
                      </a:pPr>
                      <a:r>
                        <a:rPr lang="id"/>
                        <a:t>Apakah tipe data number floating point</a:t>
                      </a:r>
                      <a:endParaRPr/>
                    </a:p>
                  </a:txBody>
                  <a:tcPr marL="91425" marR="91425" marT="91425" marB="91425"/>
                </a:tc>
              </a:tr>
              <a:tr h="381000">
                <a:tc>
                  <a:txBody>
                    <a:bodyPr/>
                    <a:lstStyle/>
                    <a:p>
                      <a:pPr marL="0" lvl="0" indent="0" algn="l" rtl="0">
                        <a:spcBef>
                          <a:spcPts val="0"/>
                        </a:spcBef>
                        <a:spcAft>
                          <a:spcPts val="0"/>
                        </a:spcAft>
                        <a:buNone/>
                      </a:pPr>
                      <a:r>
                        <a:rPr lang="id"/>
                        <a:t>is_array()</a:t>
                      </a:r>
                      <a:endParaRPr/>
                    </a:p>
                  </a:txBody>
                  <a:tcPr marL="91425" marR="91425" marT="91425" marB="91425"/>
                </a:tc>
                <a:tc>
                  <a:txBody>
                    <a:bodyPr/>
                    <a:lstStyle/>
                    <a:p>
                      <a:pPr marL="0" lvl="0" indent="0" algn="l" rtl="0">
                        <a:spcBef>
                          <a:spcPts val="0"/>
                        </a:spcBef>
                        <a:spcAft>
                          <a:spcPts val="0"/>
                        </a:spcAft>
                        <a:buNone/>
                      </a:pPr>
                      <a:r>
                        <a:rPr lang="id"/>
                        <a:t>Apakah tipe data array</a:t>
                      </a:r>
                      <a:endParaRPr/>
                    </a:p>
                  </a:txBody>
                  <a:tcPr marL="91425" marR="91425" marT="91425" marB="91425"/>
                </a:tc>
              </a:tr>
              <a:tr h="381000">
                <a:tc>
                  <a:txBody>
                    <a:bodyPr/>
                    <a:lstStyle/>
                    <a:p>
                      <a:pPr marL="0" lvl="0" indent="0" algn="l" rtl="0">
                        <a:spcBef>
                          <a:spcPts val="0"/>
                        </a:spcBef>
                        <a:spcAft>
                          <a:spcPts val="0"/>
                        </a:spcAft>
                        <a:buNone/>
                      </a:pPr>
                      <a:r>
                        <a:rPr lang="id"/>
                        <a:t>is_callable()</a:t>
                      </a:r>
                      <a:endParaRPr/>
                    </a:p>
                  </a:txBody>
                  <a:tcPr marL="91425" marR="91425" marT="91425" marB="91425"/>
                </a:tc>
                <a:tc>
                  <a:txBody>
                    <a:bodyPr/>
                    <a:lstStyle/>
                    <a:p>
                      <a:pPr marL="0" lvl="0" indent="0" algn="l" rtl="0">
                        <a:spcBef>
                          <a:spcPts val="0"/>
                        </a:spcBef>
                        <a:spcAft>
                          <a:spcPts val="0"/>
                        </a:spcAft>
                        <a:buNone/>
                      </a:pPr>
                      <a:r>
                        <a:rPr lang="id"/>
                        <a:t>Apakah tipe data callable</a:t>
                      </a:r>
                      <a:endParaRPr/>
                    </a:p>
                  </a:txBody>
                  <a:tcPr marL="91425" marR="91425" marT="91425" marB="91425"/>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2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2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 dan Include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 dan Include</a:t>
            </a:r>
            <a:endParaRPr/>
          </a:p>
        </p:txBody>
      </p:sp>
      <p:sp>
        <p:nvSpPr>
          <p:cNvPr id="1381" name="Google Shape;1381;p2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membuat aplikasi, ada baiknya tidak dibuat dalam satu file</a:t>
            </a:r>
            <a:endParaRPr/>
          </a:p>
          <a:p>
            <a:pPr marL="457200" lvl="0" indent="-311150" algn="l" rtl="0">
              <a:spcBef>
                <a:spcPts val="0"/>
              </a:spcBef>
              <a:spcAft>
                <a:spcPts val="0"/>
              </a:spcAft>
              <a:buSzPts val="1300"/>
              <a:buChar char="●"/>
            </a:pPr>
            <a:r>
              <a:rPr lang="id"/>
              <a:t>Lebih baik dipisah ke beberapa file agar kode program tidak terlalu bertumpuk di satu file</a:t>
            </a:r>
            <a:endParaRPr/>
          </a:p>
          <a:p>
            <a:pPr marL="457200" lvl="0" indent="-311150" algn="l" rtl="0">
              <a:spcBef>
                <a:spcPts val="0"/>
              </a:spcBef>
              <a:spcAft>
                <a:spcPts val="0"/>
              </a:spcAft>
              <a:buSzPts val="1300"/>
              <a:buChar char="●"/>
            </a:pPr>
            <a:r>
              <a:rPr lang="id"/>
              <a:t>PHP memiliki function require dan include yang bisa kita gunakan untuk mengambil file php lain</a:t>
            </a:r>
            <a:endParaRPr/>
          </a:p>
          <a:p>
            <a:pPr marL="457200" lvl="0" indent="-311150" algn="l" rtl="0">
              <a:spcBef>
                <a:spcPts val="0"/>
              </a:spcBef>
              <a:spcAft>
                <a:spcPts val="0"/>
              </a:spcAft>
              <a:buSzPts val="1300"/>
              <a:buChar char="●"/>
            </a:pPr>
            <a:r>
              <a:rPr lang="id"/>
              <a:t>Lantas apa bedanya require dan include?</a:t>
            </a:r>
            <a:endParaRPr/>
          </a:p>
          <a:p>
            <a:pPr marL="457200" lvl="0" indent="-311150" algn="l" rtl="0">
              <a:spcBef>
                <a:spcPts val="0"/>
              </a:spcBef>
              <a:spcAft>
                <a:spcPts val="0"/>
              </a:spcAft>
              <a:buSzPts val="1300"/>
              <a:buChar char="●"/>
            </a:pPr>
            <a:r>
              <a:rPr lang="id"/>
              <a:t>Pada require, jika file yang kita ambil tidak ada, maka akan terjadi error dan program terhenti</a:t>
            </a:r>
            <a:endParaRPr/>
          </a:p>
          <a:p>
            <a:pPr marL="457200" lvl="0" indent="-311150" algn="l" rtl="0">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Posisi Require dan Include</a:t>
            </a:r>
            <a:endParaRPr/>
          </a:p>
        </p:txBody>
      </p:sp>
      <p:sp>
        <p:nvSpPr>
          <p:cNvPr id="1399" name="Google Shape;1399;p2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Kode program PHP akan dibaca dari atas ke bawah, oleh karena itu pastikan posisi require dan include sesuai dengan yang kita inginkan</a:t>
            </a:r>
            <a:endParaRPr/>
          </a:p>
          <a:p>
            <a:pPr marL="457200" lvl="0" indent="-311150" algn="l" rtl="0">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2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Posisi Include Salah</a:t>
            </a:r>
            <a:endParaRPr/>
          </a:p>
        </p:txBody>
      </p:sp>
      <p:pic>
        <p:nvPicPr>
          <p:cNvPr id="3" name="Picture 2"/>
          <p:cNvPicPr>
            <a:picLocks noChangeAspect="1"/>
          </p:cNvPicPr>
          <p:nvPr/>
        </p:nvPicPr>
        <p:blipFill>
          <a:blip r:embed="rId3"/>
          <a:stretch>
            <a:fillRect/>
          </a:stretch>
        </p:blipFill>
        <p:spPr>
          <a:xfrm>
            <a:off x="788625" y="2027463"/>
            <a:ext cx="9566103" cy="2675165"/>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require_once dan include_once</a:t>
            </a:r>
            <a:endParaRPr/>
          </a:p>
        </p:txBody>
      </p:sp>
      <p:sp>
        <p:nvSpPr>
          <p:cNvPr id="1411" name="Google Shape;1411;p2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require dan include akan selalu mengambil file yang kita inginkan</a:t>
            </a:r>
            <a:endParaRPr/>
          </a:p>
          <a:p>
            <a:pPr marL="457200" lvl="0" indent="-311150" algn="l" rtl="0">
              <a:spcBef>
                <a:spcPts val="0"/>
              </a:spcBef>
              <a:spcAft>
                <a:spcPts val="0"/>
              </a:spcAft>
              <a:buSzPts val="1300"/>
              <a:buChar char="●"/>
            </a:pPr>
            <a:r>
              <a:rPr lang="id"/>
              <a:t>Jika kita beberapa kali menggunakan require dan include file yang sama, maka file tersebut akan berkali-kali pula kita ambil</a:t>
            </a:r>
            <a:endParaRPr/>
          </a:p>
          <a:p>
            <a:pPr marL="457200" lvl="0" indent="-311150" algn="l" rtl="0">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marL="457200" lvl="0" indent="-311150" algn="l" rtl="0">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 Berkali-kali</a:t>
            </a:r>
            <a:endParaRPr/>
          </a:p>
        </p:txBody>
      </p:sp>
      <p:pic>
        <p:nvPicPr>
          <p:cNvPr id="2" name="Picture 1"/>
          <p:cNvPicPr>
            <a:picLocks noChangeAspect="1"/>
          </p:cNvPicPr>
          <p:nvPr/>
        </p:nvPicPr>
        <p:blipFill>
          <a:blip r:embed="rId3"/>
          <a:stretch>
            <a:fillRect/>
          </a:stretch>
        </p:blipFill>
        <p:spPr>
          <a:xfrm>
            <a:off x="729450" y="1960789"/>
            <a:ext cx="8481448" cy="2709182"/>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2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include_once</a:t>
            </a:r>
            <a:endParaRPr/>
          </a:p>
        </p:txBody>
      </p:sp>
      <p:pic>
        <p:nvPicPr>
          <p:cNvPr id="2" name="Picture 1"/>
          <p:cNvPicPr>
            <a:picLocks noChangeAspect="1"/>
          </p:cNvPicPr>
          <p:nvPr/>
        </p:nvPicPr>
        <p:blipFill>
          <a:blip r:embed="rId3"/>
          <a:stretch>
            <a:fillRect/>
          </a:stretch>
        </p:blipFill>
        <p:spPr>
          <a:xfrm>
            <a:off x="811665" y="1983240"/>
            <a:ext cx="8696325" cy="2505075"/>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2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Scope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Scope</a:t>
            </a:r>
            <a:endParaRPr/>
          </a:p>
        </p:txBody>
      </p:sp>
      <p:sp>
        <p:nvSpPr>
          <p:cNvPr id="1434" name="Google Shape;1434;p2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 PHP, kita bisa membuat variable dimanapun yang kita mau</a:t>
            </a:r>
            <a:endParaRPr/>
          </a:p>
          <a:p>
            <a:pPr marL="0" lvl="0" indent="0" algn="l" rtl="0">
              <a:spcBef>
                <a:spcPts val="1600"/>
              </a:spcBef>
              <a:spcAft>
                <a:spcPts val="0"/>
              </a:spcAft>
              <a:buNone/>
            </a:pPr>
            <a:r>
              <a:rPr lang="id"/>
              <a:t>Scope variable adalah dibagian mana saja sebuah variable bisa diakses</a:t>
            </a:r>
            <a:endParaRPr/>
          </a:p>
          <a:p>
            <a:pPr marL="0" lvl="0" indent="0" algn="l" rtl="0">
              <a:spcBef>
                <a:spcPts val="1600"/>
              </a:spcBef>
              <a:spcAft>
                <a:spcPts val="0"/>
              </a:spcAft>
              <a:buNone/>
            </a:pPr>
            <a:r>
              <a:rPr lang="id"/>
              <a:t>PHP memiliki tiga jenis variable scope</a:t>
            </a:r>
            <a:endParaRPr/>
          </a:p>
          <a:p>
            <a:pPr marL="457200" lvl="0" indent="-311150" algn="l" rtl="0">
              <a:spcBef>
                <a:spcPts val="1600"/>
              </a:spcBef>
              <a:spcAft>
                <a:spcPts val="0"/>
              </a:spcAft>
              <a:buSzPts val="1300"/>
              <a:buChar char="●"/>
            </a:pPr>
            <a:r>
              <a:rPr lang="id"/>
              <a:t>global</a:t>
            </a:r>
            <a:endParaRPr/>
          </a:p>
          <a:p>
            <a:pPr marL="457200" lvl="0" indent="-311150" algn="l" rtl="0">
              <a:spcBef>
                <a:spcPts val="0"/>
              </a:spcBef>
              <a:spcAft>
                <a:spcPts val="0"/>
              </a:spcAft>
              <a:buSzPts val="1300"/>
              <a:buChar char="●"/>
            </a:pPr>
            <a:r>
              <a:rPr lang="id"/>
              <a:t>local</a:t>
            </a:r>
            <a:endParaRPr/>
          </a:p>
          <a:p>
            <a:pPr marL="457200" lvl="0" indent="-311150" algn="l" rtl="0">
              <a:spcBef>
                <a:spcPts val="0"/>
              </a:spcBef>
              <a:spcAft>
                <a:spcPts val="0"/>
              </a:spcAft>
              <a:buSzPts val="1300"/>
              <a:buChar char="●"/>
            </a:pPr>
            <a:r>
              <a:rPr lang="id"/>
              <a:t>static</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2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Scope</a:t>
            </a:r>
            <a:endParaRPr/>
          </a:p>
        </p:txBody>
      </p:sp>
      <p:sp>
        <p:nvSpPr>
          <p:cNvPr id="1440" name="Google Shape;1440;p2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yang dibuat diluar function memiliki scope global</a:t>
            </a:r>
            <a:endParaRPr/>
          </a:p>
          <a:p>
            <a:pPr marL="457200" lvl="0" indent="-311150" algn="l" rtl="0">
              <a:spcBef>
                <a:spcPts val="0"/>
              </a:spcBef>
              <a:spcAft>
                <a:spcPts val="0"/>
              </a:spcAft>
              <a:buSzPts val="1300"/>
              <a:buChar char="●"/>
            </a:pPr>
            <a:r>
              <a:rPr lang="id"/>
              <a:t>Variable di scope global hanya bisa diakses dari luar function</a:t>
            </a:r>
            <a:endParaRPr/>
          </a:p>
          <a:p>
            <a:pPr marL="457200" lvl="0" indent="-311150" algn="l" rtl="0">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Overflow</a:t>
            </a:r>
            <a:endParaRPr/>
          </a:p>
        </p:txBody>
      </p:sp>
      <p:sp>
        <p:nvSpPr>
          <p:cNvPr id="230" name="Google Shape;230;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marL="457200" lvl="0" indent="-311150" algn="l" rtl="0">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Global Scope</a:t>
            </a:r>
            <a:endParaRPr/>
          </a:p>
        </p:txBody>
      </p:sp>
      <p:pic>
        <p:nvPicPr>
          <p:cNvPr id="2" name="Picture 1"/>
          <p:cNvPicPr>
            <a:picLocks noChangeAspect="1"/>
          </p:cNvPicPr>
          <p:nvPr/>
        </p:nvPicPr>
        <p:blipFill>
          <a:blip r:embed="rId3"/>
          <a:stretch>
            <a:fillRect/>
          </a:stretch>
        </p:blipFill>
        <p:spPr>
          <a:xfrm>
            <a:off x="729450" y="2019979"/>
            <a:ext cx="9107884" cy="2475821"/>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2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Local Scope</a:t>
            </a:r>
            <a:endParaRPr/>
          </a:p>
        </p:txBody>
      </p:sp>
      <p:sp>
        <p:nvSpPr>
          <p:cNvPr id="1452" name="Google Shape;1452;p2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yang dibuat di dalam function memiliki scope local</a:t>
            </a:r>
            <a:endParaRPr/>
          </a:p>
          <a:p>
            <a:pPr marL="457200" lvl="0" indent="-311150" algn="l" rtl="0">
              <a:spcBef>
                <a:spcPts val="0"/>
              </a:spcBef>
              <a:spcAft>
                <a:spcPts val="0"/>
              </a:spcAft>
              <a:buSzPts val="1300"/>
              <a:buChar char="●"/>
            </a:pPr>
            <a:r>
              <a:rPr lang="id"/>
              <a:t>Variable di scope local hanya bisa diakses dari dalam function itu sendiri</a:t>
            </a:r>
            <a:endParaRPr/>
          </a:p>
          <a:p>
            <a:pPr marL="457200" lvl="0" indent="-311150" algn="l" rtl="0">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Local Scope</a:t>
            </a:r>
            <a:endParaRPr/>
          </a:p>
        </p:txBody>
      </p:sp>
      <p:pic>
        <p:nvPicPr>
          <p:cNvPr id="2" name="Picture 1"/>
          <p:cNvPicPr>
            <a:picLocks noChangeAspect="1"/>
          </p:cNvPicPr>
          <p:nvPr/>
        </p:nvPicPr>
        <p:blipFill>
          <a:blip r:embed="rId3"/>
          <a:stretch>
            <a:fillRect/>
          </a:stretch>
        </p:blipFill>
        <p:spPr>
          <a:xfrm>
            <a:off x="892629" y="2010454"/>
            <a:ext cx="8017944" cy="2539775"/>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Keyword</a:t>
            </a:r>
            <a:endParaRPr/>
          </a:p>
        </p:txBody>
      </p:sp>
      <p:sp>
        <p:nvSpPr>
          <p:cNvPr id="1464" name="Google Shape;1464;p2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Namun jika kita ingin mengakses variable diluar function (global scope) dari dalam function, kita bisa menggunakan kata kunci global</a:t>
            </a:r>
            <a:endParaRPr/>
          </a:p>
          <a:p>
            <a:pPr marL="457200" lvl="0" indent="-311150" algn="l" rtl="0">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2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Keyword</a:t>
            </a:r>
            <a:endParaRPr/>
          </a:p>
        </p:txBody>
      </p:sp>
      <p:pic>
        <p:nvPicPr>
          <p:cNvPr id="2" name="Picture 1"/>
          <p:cNvPicPr>
            <a:picLocks noChangeAspect="1"/>
          </p:cNvPicPr>
          <p:nvPr/>
        </p:nvPicPr>
        <p:blipFill>
          <a:blip r:embed="rId3"/>
          <a:stretch>
            <a:fillRect/>
          </a:stretch>
        </p:blipFill>
        <p:spPr>
          <a:xfrm>
            <a:off x="845004" y="1982561"/>
            <a:ext cx="8160204" cy="2720068"/>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2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Variable</a:t>
            </a:r>
            <a:endParaRPr/>
          </a:p>
        </p:txBody>
      </p:sp>
      <p:sp>
        <p:nvSpPr>
          <p:cNvPr id="1476" name="Google Shape;1476;p2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menggunakan global keyword, setiap variable yang dibuat di global scope, secara otomatis akan disimpan di dalam array $GLOBAL oleh PHP</a:t>
            </a:r>
            <a:endParaRPr/>
          </a:p>
          <a:p>
            <a:pPr marL="457200" lvl="0" indent="-311150" algn="l" rtl="0">
              <a:spcBef>
                <a:spcPts val="0"/>
              </a:spcBef>
              <a:spcAft>
                <a:spcPts val="0"/>
              </a:spcAft>
              <a:buSzPts val="1300"/>
              <a:buChar char="●"/>
            </a:pPr>
            <a:r>
              <a:rPr lang="id"/>
              <a:t>Jadi kita bisa menggunakan $GLOBAL variable dengan key nama variable nya dari dalam function jika ingin mengakses global variable</a:t>
            </a:r>
            <a:endParaRPr/>
          </a:p>
          <a:p>
            <a:pPr marL="457200" lvl="0" indent="-311150" algn="l" rtl="0">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2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Variable</a:t>
            </a:r>
            <a:endParaRPr/>
          </a:p>
        </p:txBody>
      </p:sp>
      <p:pic>
        <p:nvPicPr>
          <p:cNvPr id="2" name="Picture 1"/>
          <p:cNvPicPr>
            <a:picLocks noChangeAspect="1"/>
          </p:cNvPicPr>
          <p:nvPr/>
        </p:nvPicPr>
        <p:blipFill>
          <a:blip r:embed="rId3"/>
          <a:stretch>
            <a:fillRect/>
          </a:stretch>
        </p:blipFill>
        <p:spPr>
          <a:xfrm>
            <a:off x="844322" y="1951264"/>
            <a:ext cx="8391525" cy="2895600"/>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2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local variable itu siklus hidupnya hanya sebatas function nya dieksekusi</a:t>
            </a:r>
            <a:endParaRPr/>
          </a:p>
          <a:p>
            <a:pPr marL="457200" lvl="0" indent="-311150" algn="l" rtl="0">
              <a:spcBef>
                <a:spcPts val="0"/>
              </a:spcBef>
              <a:spcAft>
                <a:spcPts val="0"/>
              </a:spcAft>
              <a:buSzPts val="1300"/>
              <a:buChar char="●"/>
            </a:pPr>
            <a:r>
              <a:rPr lang="id"/>
              <a:t>Jika sebuah function selesai dieksekusi, maka siklus hidup local variable nya selesai</a:t>
            </a:r>
            <a:endParaRPr/>
          </a:p>
          <a:p>
            <a:pPr marL="457200" lvl="0" indent="-311150" algn="l" rtl="0">
              <a:spcBef>
                <a:spcPts val="0"/>
              </a:spcBef>
              <a:spcAft>
                <a:spcPts val="0"/>
              </a:spcAft>
              <a:buSzPts val="1300"/>
              <a:buChar char="●"/>
            </a:pPr>
            <a:r>
              <a:rPr lang="id"/>
              <a:t>PHP memiliki scope yang bernama static</a:t>
            </a:r>
            <a:endParaRPr/>
          </a:p>
          <a:p>
            <a:pPr marL="457200" lvl="0" indent="-311150" algn="l" rtl="0">
              <a:spcBef>
                <a:spcPts val="0"/>
              </a:spcBef>
              <a:spcAft>
                <a:spcPts val="0"/>
              </a:spcAft>
              <a:buSzPts val="1300"/>
              <a:buChar char="●"/>
            </a:pPr>
            <a:r>
              <a:rPr lang="id"/>
              <a:t>Static scope hanya bisa di set ke local variable</a:t>
            </a:r>
            <a:endParaRPr/>
          </a:p>
          <a:p>
            <a:pPr marL="457200" lvl="0" indent="-311150" algn="l" rtl="0">
              <a:spcBef>
                <a:spcPts val="0"/>
              </a:spcBef>
              <a:spcAft>
                <a:spcPts val="0"/>
              </a:spcAft>
              <a:buSzPts val="1300"/>
              <a:buChar char="●"/>
            </a:pPr>
            <a:r>
              <a:rPr lang="id"/>
              <a:t>Saat kita membuat sebuah local variable menjadi static, maka siklus hidupnya tidak akan berhenti ketika sebuah function selesai dieksekusi</a:t>
            </a:r>
            <a:endParaRPr/>
          </a:p>
          <a:p>
            <a:pPr marL="457200" lvl="0" indent="-311150" algn="l" rtl="0">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Scope</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2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Reference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2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Reference?</a:t>
            </a:r>
            <a:endParaRPr/>
          </a:p>
        </p:txBody>
      </p:sp>
      <p:sp>
        <p:nvSpPr>
          <p:cNvPr id="1505" name="Google Shape;1505;p2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Reference adalah mengakses variable yang sama dengan nama variable yang berbeda</a:t>
            </a:r>
            <a:endParaRPr/>
          </a:p>
          <a:p>
            <a:pPr marL="457200" lvl="0" indent="-311150" algn="l" rtl="0">
              <a:spcBef>
                <a:spcPts val="0"/>
              </a:spcBef>
              <a:spcAft>
                <a:spcPts val="0"/>
              </a:spcAft>
              <a:buSzPts val="1300"/>
              <a:buChar char="●"/>
            </a:pPr>
            <a:r>
              <a:rPr lang="id"/>
              <a:t>Reference di PHP tidak sama dengan reference di bahasa pemrograman seperti C / C++ yang memiliki fitur pointer</a:t>
            </a:r>
            <a:endParaRPr/>
          </a:p>
          <a:p>
            <a:pPr marL="457200" lvl="0" indent="-311150" algn="l" rtl="0">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marL="457200" lvl="0" indent="-311150" algn="l" rtl="0">
              <a:spcBef>
                <a:spcPts val="0"/>
              </a:spcBef>
              <a:spcAft>
                <a:spcPts val="0"/>
              </a:spcAft>
              <a:buSzPts val="1300"/>
              <a:buChar char="●"/>
            </a:pPr>
            <a:r>
              <a:rPr lang="id"/>
              <a:t>Saat kita mengubah isi value dari reference, maka secara otomatis value variable aslinya pun berubah</a:t>
            </a:r>
            <a:endParaRPr/>
          </a:p>
          <a:p>
            <a:pPr marL="457200" lvl="0" indent="-311150" algn="l" rtl="0">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2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Assign By Reference </a:t>
            </a:r>
            <a:endParaRPr/>
          </a:p>
        </p:txBody>
      </p:sp>
      <p:sp>
        <p:nvSpPr>
          <p:cNvPr id="1511" name="Google Shape;1511;p2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2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2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Pass By Reference </a:t>
            </a:r>
            <a:endParaRPr/>
          </a:p>
        </p:txBody>
      </p:sp>
      <p:sp>
        <p:nvSpPr>
          <p:cNvPr id="1523" name="Google Shape;1523;p2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2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2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Returning References</a:t>
            </a:r>
            <a:endParaRPr/>
          </a:p>
        </p:txBody>
      </p:sp>
      <p:sp>
        <p:nvSpPr>
          <p:cNvPr id="1535" name="Google Shape;1535;p26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juga bisa mengembalikan reference pada function</a:t>
            </a:r>
            <a:endParaRPr/>
          </a:p>
          <a:p>
            <a:pPr marL="457200" lvl="0" indent="-311150" algn="l" rtl="0">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2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6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2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1552" name="Google Shape;1552;p2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Object Oriented Programming</a:t>
            </a:r>
            <a:endParaRPr/>
          </a:p>
          <a:p>
            <a:pPr marL="457200" lvl="0" indent="-311150" algn="l" rtl="0">
              <a:spcBef>
                <a:spcPts val="0"/>
              </a:spcBef>
              <a:spcAft>
                <a:spcPts val="0"/>
              </a:spcAft>
              <a:buSzPts val="1300"/>
              <a:buChar char="●"/>
            </a:pPr>
            <a:r>
              <a:rPr lang="id"/>
              <a:t>PHP Database</a:t>
            </a:r>
            <a:endParaRPr/>
          </a:p>
          <a:p>
            <a:pPr marL="457200" lvl="0" indent="-311150" algn="l" rtl="0">
              <a:spcBef>
                <a:spcPts val="0"/>
              </a:spcBef>
              <a:spcAft>
                <a:spcPts val="0"/>
              </a:spcAft>
              <a:buSzPts val="1300"/>
              <a:buChar char="●"/>
            </a:pPr>
            <a:r>
              <a:rPr lang="id"/>
              <a:t>PHP Web</a:t>
            </a:r>
            <a:endParaRPr/>
          </a:p>
          <a:p>
            <a:pPr marL="457200" lvl="0" indent="-311150" algn="l" rtl="0">
              <a:spcBef>
                <a:spcPts val="0"/>
              </a:spcBef>
              <a:spcAft>
                <a:spcPts val="0"/>
              </a:spcAft>
              <a:buSzPts val="1300"/>
              <a:buChar char="●"/>
            </a:pPr>
            <a:r>
              <a:rPr lang="id"/>
              <a:t>PHP Composer</a:t>
            </a:r>
            <a:endParaRPr/>
          </a:p>
          <a:p>
            <a:pPr marL="457200" lvl="0" indent="-311150" algn="l" rtl="0">
              <a:spcBef>
                <a:spcPts val="0"/>
              </a:spcBef>
              <a:spcAft>
                <a:spcPts val="0"/>
              </a:spcAft>
              <a:buSzPts val="1300"/>
              <a:buChar char="●"/>
            </a:pPr>
            <a:r>
              <a:rPr lang="id"/>
              <a:t>PHP Unit Test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
        <p:nvSpPr>
          <p:cNvPr id="247" name="Google Shape;247;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boolean adalah tipe data paling sederhana di PHP</a:t>
            </a:r>
            <a:endParaRPr/>
          </a:p>
          <a:p>
            <a:pPr marL="457200" lvl="0" indent="-311150" algn="l" rtl="0">
              <a:spcBef>
                <a:spcPts val="0"/>
              </a:spcBef>
              <a:spcAft>
                <a:spcPts val="0"/>
              </a:spcAft>
              <a:buSzPts val="1300"/>
              <a:buChar char="●"/>
            </a:pPr>
            <a:r>
              <a:rPr lang="id"/>
              <a:t>Tipe data boolean adalah tipe data dengan nilai kebenaran (benar atau salah)</a:t>
            </a:r>
            <a:endParaRPr/>
          </a:p>
          <a:p>
            <a:pPr marL="457200" lvl="0" indent="-311150" algn="l" rtl="0">
              <a:spcBef>
                <a:spcPts val="0"/>
              </a:spcBef>
              <a:spcAft>
                <a:spcPts val="0"/>
              </a:spcAft>
              <a:buSzPts val="1300"/>
              <a:buChar char="●"/>
            </a:pPr>
            <a:r>
              <a:rPr lang="id"/>
              <a:t>Nilai benar direpresentasikan dengan true (case insensitive)</a:t>
            </a:r>
            <a:endParaRPr/>
          </a:p>
          <a:p>
            <a:pPr marL="457200" lvl="0" indent="-311150" algn="l" rtl="0">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264" name="Google Shape;264;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string adalah tipe data representasi dari teks</a:t>
            </a:r>
            <a:endParaRPr/>
          </a:p>
          <a:p>
            <a:pPr marL="457200" lvl="0" indent="-311150" algn="l" rtl="0">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12" name="Google Shape;112;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Pengenalan PHP</a:t>
            </a:r>
            <a:endParaRPr/>
          </a:p>
          <a:p>
            <a:pPr marL="457200" lvl="0" indent="-311150" algn="l" rtl="0">
              <a:spcBef>
                <a:spcPts val="0"/>
              </a:spcBef>
              <a:spcAft>
                <a:spcPts val="0"/>
              </a:spcAft>
              <a:buSzPts val="1300"/>
              <a:buChar char="●"/>
            </a:pPr>
            <a:r>
              <a:rPr lang="id"/>
              <a:t>Menginstall PHP</a:t>
            </a:r>
            <a:endParaRPr/>
          </a:p>
          <a:p>
            <a:pPr marL="457200" lvl="0" indent="-311150" algn="l" rtl="0">
              <a:spcBef>
                <a:spcPts val="0"/>
              </a:spcBef>
              <a:spcAft>
                <a:spcPts val="0"/>
              </a:spcAft>
              <a:buSzPts val="1300"/>
              <a:buChar char="●"/>
            </a:pPr>
            <a:r>
              <a:rPr lang="id"/>
              <a:t>Tipe Data</a:t>
            </a:r>
            <a:endParaRPr/>
          </a:p>
          <a:p>
            <a:pPr marL="457200" lvl="0" indent="-311150" algn="l" rtl="0">
              <a:spcBef>
                <a:spcPts val="0"/>
              </a:spcBef>
              <a:spcAft>
                <a:spcPts val="0"/>
              </a:spcAft>
              <a:buSzPts val="1300"/>
              <a:buChar char="●"/>
            </a:pPr>
            <a:r>
              <a:rPr lang="id"/>
              <a:t>Variable</a:t>
            </a:r>
            <a:endParaRPr/>
          </a:p>
          <a:p>
            <a:pPr marL="457200" lvl="0" indent="-311150" algn="l" rtl="0">
              <a:spcBef>
                <a:spcPts val="0"/>
              </a:spcBef>
              <a:spcAft>
                <a:spcPts val="0"/>
              </a:spcAft>
              <a:buSzPts val="1300"/>
              <a:buChar char="●"/>
            </a:pPr>
            <a:r>
              <a:rPr lang="id"/>
              <a:t>Percabangan</a:t>
            </a:r>
            <a:endParaRPr/>
          </a:p>
          <a:p>
            <a:pPr marL="457200" lvl="0" indent="-311150" algn="l" rtl="0">
              <a:spcBef>
                <a:spcPts val="0"/>
              </a:spcBef>
              <a:spcAft>
                <a:spcPts val="0"/>
              </a:spcAft>
              <a:buSzPts val="1300"/>
              <a:buChar char="●"/>
            </a:pPr>
            <a:r>
              <a:rPr lang="id"/>
              <a:t>Perulangan</a:t>
            </a:r>
            <a:endParaRPr/>
          </a:p>
          <a:p>
            <a:pPr marL="457200" lvl="0" indent="-311150" algn="l" rtl="0">
              <a:spcBef>
                <a:spcPts val="0"/>
              </a:spcBef>
              <a:spcAft>
                <a:spcPts val="0"/>
              </a:spcAft>
              <a:buSzPts val="1300"/>
              <a:buChar char="●"/>
            </a:pPr>
            <a:r>
              <a:rPr lang="id"/>
              <a:t>Function</a:t>
            </a:r>
            <a:endParaRPr/>
          </a:p>
          <a:p>
            <a:pPr marL="457200" lvl="0" indent="-311150" algn="l" rtl="0">
              <a:spcBef>
                <a:spcPts val="0"/>
              </a:spcBef>
              <a:spcAft>
                <a:spcPts val="0"/>
              </a:spcAft>
              <a:buSzPts val="1300"/>
              <a:buChar char="●"/>
            </a:pPr>
            <a:r>
              <a:rPr lang="id"/>
              <a:t>dan lain-lain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Single Quote</a:t>
            </a:r>
            <a:endParaRPr/>
          </a:p>
        </p:txBody>
      </p:sp>
      <p:sp>
        <p:nvSpPr>
          <p:cNvPr id="270" name="Google Shape;270;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Untuk membuat String di PHP, kita bisa menggunakan single quote</a:t>
            </a:r>
            <a:endParaRPr/>
          </a:p>
        </p:txBody>
      </p:sp>
      <p:pic>
        <p:nvPicPr>
          <p:cNvPr id="3" name="Picture 2"/>
          <p:cNvPicPr>
            <a:picLocks noChangeAspect="1"/>
          </p:cNvPicPr>
          <p:nvPr/>
        </p:nvPicPr>
        <p:blipFill>
          <a:blip r:embed="rId3"/>
          <a:stretch>
            <a:fillRect/>
          </a:stretch>
        </p:blipFill>
        <p:spPr>
          <a:xfrm>
            <a:off x="729450" y="2526964"/>
            <a:ext cx="5391150" cy="32861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Double Quote</a:t>
            </a:r>
            <a:endParaRPr/>
          </a:p>
        </p:txBody>
      </p:sp>
      <p:sp>
        <p:nvSpPr>
          <p:cNvPr id="277" name="Google Shape;277;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 name="Picture 1"/>
          <p:cNvPicPr>
            <a:picLocks noChangeAspect="1"/>
          </p:cNvPicPr>
          <p:nvPr/>
        </p:nvPicPr>
        <p:blipFill>
          <a:blip r:embed="rId3"/>
          <a:stretch>
            <a:fillRect/>
          </a:stretch>
        </p:blipFill>
        <p:spPr>
          <a:xfrm>
            <a:off x="843643" y="2994252"/>
            <a:ext cx="4038600" cy="2333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Multiline String</a:t>
            </a:r>
            <a:endParaRPr/>
          </a:p>
        </p:txBody>
      </p:sp>
      <p:sp>
        <p:nvSpPr>
          <p:cNvPr id="284" name="Google Shape;284;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membuat data string yang lebih dari satu baris. Untuk melakukan itu sebenarnya kita bisa menggunakan \n sebagai ENTER</a:t>
            </a:r>
            <a:endParaRPr/>
          </a:p>
          <a:p>
            <a:pPr marL="457200" lvl="0" indent="-311150" algn="l" rtl="0">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Heredoc</a:t>
            </a:r>
            <a:endParaRPr/>
          </a:p>
        </p:txBody>
      </p:sp>
      <p:sp>
        <p:nvSpPr>
          <p:cNvPr id="290" name="Google Shape;290;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Nowdoc</a:t>
            </a:r>
            <a:endParaRPr/>
          </a:p>
        </p:txBody>
      </p:sp>
      <p:sp>
        <p:nvSpPr>
          <p:cNvPr id="297" name="Google Shape;297;p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309" name="Google Shape;309;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adalah tempat untuk menyimpan data sehingga bisa kita gunakan lagi di kode program selanjutnya</a:t>
            </a:r>
            <a:endParaRPr/>
          </a:p>
          <a:p>
            <a:pPr marL="457200" lvl="0" indent="-311150" algn="l" rtl="0">
              <a:spcBef>
                <a:spcPts val="0"/>
              </a:spcBef>
              <a:spcAft>
                <a:spcPts val="0"/>
              </a:spcAft>
              <a:buSzPts val="1300"/>
              <a:buChar char="●"/>
            </a:pPr>
            <a:r>
              <a:rPr lang="id"/>
              <a:t>Di PHP variable bisa menampung berbagai jenis tipe data dan bisa berubah-ubah tipe data</a:t>
            </a:r>
            <a:endParaRPr/>
          </a:p>
          <a:p>
            <a:pPr marL="457200" lvl="0" indent="-311150" algn="l" rtl="0">
              <a:spcBef>
                <a:spcPts val="0"/>
              </a:spcBef>
              <a:spcAft>
                <a:spcPts val="0"/>
              </a:spcAft>
              <a:buSzPts val="1300"/>
              <a:buChar char="●"/>
            </a:pPr>
            <a:r>
              <a:rPr lang="id"/>
              <a:t>Untuk membuat variable kita bisa menggunakan tanda $ (dolar) diikuti dengan nama variable nya</a:t>
            </a:r>
            <a:endParaRPr/>
          </a:p>
          <a:p>
            <a:pPr marL="457200" lvl="0" indent="-311150" algn="l" rtl="0">
              <a:spcBef>
                <a:spcPts val="0"/>
              </a:spcBef>
              <a:spcAft>
                <a:spcPts val="0"/>
              </a:spcAft>
              <a:buSzPts val="1300"/>
              <a:buChar char="●"/>
            </a:pPr>
            <a:r>
              <a:rPr lang="id"/>
              <a:t>Penamaan variable tidak boleh mengandung spasi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a:t>
            </a:r>
            <a:endParaRPr/>
          </a:p>
        </p:txBody>
      </p:sp>
      <p:pic>
        <p:nvPicPr>
          <p:cNvPr id="3" name="Picture 2"/>
          <p:cNvPicPr>
            <a:picLocks noChangeAspect="1"/>
          </p:cNvPicPr>
          <p:nvPr/>
        </p:nvPicPr>
        <p:blipFill>
          <a:blip r:embed="rId3"/>
          <a:stretch>
            <a:fillRect/>
          </a:stretch>
        </p:blipFill>
        <p:spPr>
          <a:xfrm>
            <a:off x="729450" y="1962830"/>
            <a:ext cx="5581650" cy="29813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Variables</a:t>
            </a:r>
            <a:endParaRPr/>
          </a:p>
        </p:txBody>
      </p:sp>
      <p:sp>
        <p:nvSpPr>
          <p:cNvPr id="321" name="Google Shape;321;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memiliki kemampuan variable variables, yaitu membuat variable dari string value variable</a:t>
            </a:r>
            <a:endParaRPr/>
          </a:p>
          <a:p>
            <a:pPr marL="457200" lvl="0" indent="-311150" algn="l" rtl="0">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marL="457200" lvl="0" indent="-311150" algn="l" rtl="0">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PHP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
        <p:nvSpPr>
          <p:cNvPr id="338" name="Google Shape;338;p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di PHP sifatnya mutable, artinya bisa dirubah</a:t>
            </a:r>
            <a:endParaRPr/>
          </a:p>
          <a:p>
            <a:pPr marL="457200" lvl="0" indent="-311150" algn="l" rtl="0">
              <a:spcBef>
                <a:spcPts val="0"/>
              </a:spcBef>
              <a:spcAft>
                <a:spcPts val="0"/>
              </a:spcAft>
              <a:buSzPts val="1300"/>
              <a:buChar char="●"/>
            </a:pPr>
            <a:r>
              <a:rPr lang="id"/>
              <a:t>Jika kita ingin membuat variable yang immutable (tidak bisa dirubah), maka tidak bisa kita lakukan di PHP</a:t>
            </a:r>
            <a:endParaRPr/>
          </a:p>
          <a:p>
            <a:pPr marL="457200" lvl="0" indent="-311150" algn="l" rtl="0">
              <a:spcBef>
                <a:spcPts val="0"/>
              </a:spcBef>
              <a:spcAft>
                <a:spcPts val="0"/>
              </a:spcAft>
              <a:buSzPts val="1300"/>
              <a:buChar char="●"/>
            </a:pPr>
            <a:r>
              <a:rPr lang="id"/>
              <a:t>Sebagai gantinya, terdapat fitur yang namanya constant</a:t>
            </a:r>
            <a:endParaRPr/>
          </a:p>
          <a:p>
            <a:pPr marL="457200" lvl="0" indent="-311150" algn="l" rtl="0">
              <a:spcBef>
                <a:spcPts val="0"/>
              </a:spcBef>
              <a:spcAft>
                <a:spcPts val="0"/>
              </a:spcAft>
              <a:buSzPts val="1300"/>
              <a:buChar char="●"/>
            </a:pPr>
            <a:r>
              <a:rPr lang="id"/>
              <a:t>Constant adalah tempat untuk menyimpan data yang tidak bisa dirubah lagi setelah di deklarasikan</a:t>
            </a:r>
            <a:endParaRPr/>
          </a:p>
          <a:p>
            <a:pPr marL="457200" lvl="0" indent="-311150" algn="l" rtl="0">
              <a:spcBef>
                <a:spcPts val="0"/>
              </a:spcBef>
              <a:spcAft>
                <a:spcPts val="0"/>
              </a:spcAft>
              <a:buSzPts val="1300"/>
              <a:buChar char="●"/>
            </a:pPr>
            <a:r>
              <a:rPr lang="id"/>
              <a:t>Untuk membuat constant kita bisa menggunakan function define()</a:t>
            </a:r>
            <a:endParaRPr/>
          </a:p>
          <a:p>
            <a:pPr marL="457200" lvl="0" indent="-311150" algn="l" rtl="0">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a:t>
            </a:r>
            <a:endParaRPr/>
          </a:p>
        </p:txBody>
      </p:sp>
      <p:pic>
        <p:nvPicPr>
          <p:cNvPr id="2" name="Picture 1"/>
          <p:cNvPicPr>
            <a:picLocks noChangeAspect="1"/>
          </p:cNvPicPr>
          <p:nvPr/>
        </p:nvPicPr>
        <p:blipFill>
          <a:blip r:embed="rId3"/>
          <a:stretch>
            <a:fillRect/>
          </a:stretch>
        </p:blipFill>
        <p:spPr>
          <a:xfrm>
            <a:off x="729450" y="2005012"/>
            <a:ext cx="7029410" cy="276293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Data NULL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Data NULL</a:t>
            </a:r>
            <a:endParaRPr/>
          </a:p>
        </p:txBody>
      </p:sp>
      <p:sp>
        <p:nvSpPr>
          <p:cNvPr id="355" name="Google Shape;355;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Nilai NULL merepresentasikan sebuah variable tanpa nilai.</a:t>
            </a:r>
            <a:endParaRPr/>
          </a:p>
          <a:p>
            <a:pPr marL="457200" lvl="0" indent="-311150" algn="l" rtl="0">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marL="457200" lvl="0" indent="-311150" algn="l" rtl="0">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Data NULL</a:t>
            </a:r>
            <a:endParaRPr/>
          </a:p>
        </p:txBody>
      </p:sp>
      <p:pic>
        <p:nvPicPr>
          <p:cNvPr id="2" name="Picture 1"/>
          <p:cNvPicPr>
            <a:picLocks noChangeAspect="1"/>
          </p:cNvPicPr>
          <p:nvPr/>
        </p:nvPicPr>
        <p:blipFill>
          <a:blip r:embed="rId3"/>
          <a:stretch>
            <a:fillRect/>
          </a:stretch>
        </p:blipFill>
        <p:spPr>
          <a:xfrm>
            <a:off x="729450" y="1977117"/>
            <a:ext cx="6346264" cy="276775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Mengecek Apakah Data NULL</a:t>
            </a:r>
            <a:endParaRPr/>
          </a:p>
        </p:txBody>
      </p:sp>
      <p:sp>
        <p:nvSpPr>
          <p:cNvPr id="367" name="Google Shape;367;p6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tahu apakah sebuah data bernilai null atau tidak</a:t>
            </a:r>
            <a:endParaRPr/>
          </a:p>
          <a:p>
            <a:pPr marL="457200" lvl="0" indent="-311150" algn="l" rtl="0">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Mengecek NULL</a:t>
            </a:r>
            <a:endParaRPr/>
          </a:p>
        </p:txBody>
      </p:sp>
      <p:pic>
        <p:nvPicPr>
          <p:cNvPr id="2" name="Picture 1"/>
          <p:cNvPicPr>
            <a:picLocks noChangeAspect="1"/>
          </p:cNvPicPr>
          <p:nvPr/>
        </p:nvPicPr>
        <p:blipFill>
          <a:blip r:embed="rId3"/>
          <a:stretch>
            <a:fillRect/>
          </a:stretch>
        </p:blipFill>
        <p:spPr>
          <a:xfrm>
            <a:off x="830035" y="2011816"/>
            <a:ext cx="6147708" cy="238488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Menghapus Variable</a:t>
            </a:r>
            <a:endParaRPr/>
          </a:p>
        </p:txBody>
      </p:sp>
      <p:sp>
        <p:nvSpPr>
          <p:cNvPr id="379" name="Google Shape;379;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mengubah menjadi NULL, di PHP juga kita bisa menghapus sebuah variable, caranya dengan menggunakan function unset($variable)</a:t>
            </a:r>
            <a:endParaRPr/>
          </a:p>
          <a:p>
            <a:pPr marL="457200" lvl="0" indent="-311150" algn="l" rtl="0">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marL="457200" lvl="0" indent="-311150" algn="l" rtl="0">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Unset dan Isset</a:t>
            </a:r>
            <a:endParaRPr/>
          </a:p>
        </p:txBody>
      </p:sp>
      <p:pic>
        <p:nvPicPr>
          <p:cNvPr id="2" name="Picture 1"/>
          <p:cNvPicPr>
            <a:picLocks noChangeAspect="1"/>
          </p:cNvPicPr>
          <p:nvPr/>
        </p:nvPicPr>
        <p:blipFill>
          <a:blip r:embed="rId3"/>
          <a:stretch>
            <a:fillRect/>
          </a:stretch>
        </p:blipFill>
        <p:spPr>
          <a:xfrm>
            <a:off x="729450" y="2005693"/>
            <a:ext cx="7448550" cy="2286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PHP</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singkatan dari PHP : Hypertext Preprocessor</a:t>
            </a:r>
            <a:endParaRPr/>
          </a:p>
          <a:p>
            <a:pPr marL="457200" lvl="0" indent="-311150" algn="l" rtl="0">
              <a:spcBef>
                <a:spcPts val="0"/>
              </a:spcBef>
              <a:spcAft>
                <a:spcPts val="0"/>
              </a:spcAft>
              <a:buSzPts val="1300"/>
              <a:buChar char="●"/>
            </a:pPr>
            <a:r>
              <a:rPr lang="id"/>
              <a:t>PHP banyak digunakan sebagai bahasa pemrograman yang dikhususkan untuk web development</a:t>
            </a:r>
            <a:endParaRPr/>
          </a:p>
          <a:p>
            <a:pPr marL="457200" lvl="0" indent="-311150" algn="l" rtl="0">
              <a:spcBef>
                <a:spcPts val="0"/>
              </a:spcBef>
              <a:spcAft>
                <a:spcPts val="0"/>
              </a:spcAft>
              <a:buSzPts val="1300"/>
              <a:buChar char="●"/>
            </a:pPr>
            <a:r>
              <a:rPr lang="id"/>
              <a:t>PHP sangat mudah digunakan dan banyak sekali diadopsi oleh programmer web</a:t>
            </a:r>
            <a:endParaRPr/>
          </a:p>
          <a:p>
            <a:pPr marL="457200" lvl="0" indent="-311150" algn="l" rtl="0">
              <a:spcBef>
                <a:spcPts val="0"/>
              </a:spcBef>
              <a:spcAft>
                <a:spcPts val="0"/>
              </a:spcAft>
              <a:buSzPts val="1300"/>
              <a:buChar char="●"/>
            </a:pPr>
            <a:r>
              <a:rPr lang="id"/>
              <a:t>Bahkan hampir mayoritas kebanyakan web di dunia dibuat menggunakan PHP</a:t>
            </a:r>
            <a:endParaRPr/>
          </a:p>
          <a:p>
            <a:pPr marL="457200" lvl="0" indent="-311150" algn="l" rtl="0">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396" name="Google Shape;396;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Array adalah tipe data yang berisikan kosong atau banyak data</a:t>
            </a:r>
            <a:endParaRPr/>
          </a:p>
          <a:p>
            <a:pPr marL="457200" lvl="0" indent="-311150" algn="l" rtl="0">
              <a:spcBef>
                <a:spcPts val="0"/>
              </a:spcBef>
              <a:spcAft>
                <a:spcPts val="0"/>
              </a:spcAft>
              <a:buSzPts val="1300"/>
              <a:buChar char="●"/>
            </a:pPr>
            <a:r>
              <a:rPr lang="id"/>
              <a:t>Array di PHP bisa berisikan data dengan jenis berbeda-beda</a:t>
            </a:r>
            <a:endParaRPr/>
          </a:p>
          <a:p>
            <a:pPr marL="457200" lvl="0" indent="-311150" algn="l" rtl="0">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2" name="Picture 1"/>
          <p:cNvPicPr>
            <a:picLocks noChangeAspect="1"/>
          </p:cNvPicPr>
          <p:nvPr/>
        </p:nvPicPr>
        <p:blipFill>
          <a:blip r:embed="rId3"/>
          <a:stretch>
            <a:fillRect/>
          </a:stretch>
        </p:blipFill>
        <p:spPr>
          <a:xfrm>
            <a:off x="268740" y="2092097"/>
            <a:ext cx="9020175" cy="20478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7239000" cy="2590620"/>
        </p:xfrm>
        <a:graphic>
          <a:graphicData uri="http://schemas.openxmlformats.org/drawingml/2006/table">
            <a:tbl>
              <a:tblPr>
                <a:noFill/>
                <a:tableStyleId>{EA3C022F-AC6D-43C8-842C-10D1D2BEA771}</a:tableStyleId>
              </a:tblPr>
              <a:tblGrid>
                <a:gridCol w="2317850"/>
                <a:gridCol w="4921150"/>
              </a:tblGrid>
              <a:tr h="381000">
                <a:tc>
                  <a:txBody>
                    <a:bodyPr/>
                    <a:lstStyle/>
                    <a:p>
                      <a:pPr marL="0" lvl="0" indent="0" algn="l" rtl="0">
                        <a:spcBef>
                          <a:spcPts val="0"/>
                        </a:spcBef>
                        <a:spcAft>
                          <a:spcPts val="0"/>
                        </a:spcAft>
                        <a:buNone/>
                      </a:pPr>
                      <a:r>
                        <a:rPr lang="id"/>
                        <a:t>Operasi</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$array[index]</a:t>
                      </a:r>
                      <a:endParaRPr/>
                    </a:p>
                  </a:txBody>
                  <a:tcPr marL="91425" marR="91425" marT="91425" marB="91425"/>
                </a:tc>
                <a:tc>
                  <a:txBody>
                    <a:bodyPr/>
                    <a:lstStyle/>
                    <a:p>
                      <a:pPr marL="0" lvl="0" indent="0" algn="l" rtl="0">
                        <a:spcBef>
                          <a:spcPts val="0"/>
                        </a:spcBef>
                        <a:spcAft>
                          <a:spcPts val="0"/>
                        </a:spcAft>
                        <a:buNone/>
                      </a:pPr>
                      <a:r>
                        <a:rPr lang="id"/>
                        <a:t>Mengakses data di array pada nomor index</a:t>
                      </a:r>
                      <a:endParaRPr/>
                    </a:p>
                  </a:txBody>
                  <a:tcPr marL="91425" marR="91425" marT="91425" marB="91425"/>
                </a:tc>
              </a:tr>
              <a:tr h="381000">
                <a:tc>
                  <a:txBody>
                    <a:bodyPr/>
                    <a:lstStyle/>
                    <a:p>
                      <a:pPr marL="0" lvl="0" indent="0" algn="l" rtl="0">
                        <a:spcBef>
                          <a:spcPts val="0"/>
                        </a:spcBef>
                        <a:spcAft>
                          <a:spcPts val="0"/>
                        </a:spcAft>
                        <a:buNone/>
                      </a:pPr>
                      <a:r>
                        <a:rPr lang="id"/>
                        <a:t>$array[index] = value</a:t>
                      </a:r>
                      <a:endParaRPr/>
                    </a:p>
                  </a:txBody>
                  <a:tcPr marL="91425" marR="91425" marT="91425" marB="91425"/>
                </a:tc>
                <a:tc>
                  <a:txBody>
                    <a:bodyPr/>
                    <a:lstStyle/>
                    <a:p>
                      <a:pPr marL="0" lvl="0" indent="0" algn="l" rtl="0">
                        <a:spcBef>
                          <a:spcPts val="0"/>
                        </a:spcBef>
                        <a:spcAft>
                          <a:spcPts val="0"/>
                        </a:spcAft>
                        <a:buNone/>
                      </a:pPr>
                      <a:r>
                        <a:rPr lang="id"/>
                        <a:t>Mengubah data di array pada nomor index dengan value baru</a:t>
                      </a:r>
                      <a:endParaRPr/>
                    </a:p>
                  </a:txBody>
                  <a:tcPr marL="91425" marR="91425" marT="91425" marB="91425"/>
                </a:tc>
              </a:tr>
              <a:tr h="381000">
                <a:tc>
                  <a:txBody>
                    <a:bodyPr/>
                    <a:lstStyle/>
                    <a:p>
                      <a:pPr marL="0" lvl="0" indent="0" algn="l" rtl="0">
                        <a:spcBef>
                          <a:spcPts val="0"/>
                        </a:spcBef>
                        <a:spcAft>
                          <a:spcPts val="0"/>
                        </a:spcAft>
                        <a:buNone/>
                      </a:pPr>
                      <a:r>
                        <a:rPr lang="id"/>
                        <a:t>$array[] = value</a:t>
                      </a:r>
                      <a:endParaRPr/>
                    </a:p>
                  </a:txBody>
                  <a:tcPr marL="91425" marR="91425" marT="91425" marB="91425"/>
                </a:tc>
                <a:tc>
                  <a:txBody>
                    <a:bodyPr/>
                    <a:lstStyle/>
                    <a:p>
                      <a:pPr marL="0" lvl="0" indent="0" algn="l" rtl="0">
                        <a:spcBef>
                          <a:spcPts val="0"/>
                        </a:spcBef>
                        <a:spcAft>
                          <a:spcPts val="0"/>
                        </a:spcAft>
                        <a:buNone/>
                      </a:pPr>
                      <a:r>
                        <a:rPr lang="id"/>
                        <a:t>Menambah data di array pada posisi paling belakang</a:t>
                      </a:r>
                      <a:endParaRPr/>
                    </a:p>
                  </a:txBody>
                  <a:tcPr marL="91425" marR="91425" marT="91425" marB="91425"/>
                </a:tc>
              </a:tr>
              <a:tr h="381000">
                <a:tc>
                  <a:txBody>
                    <a:bodyPr/>
                    <a:lstStyle/>
                    <a:p>
                      <a:pPr marL="0" lvl="0" indent="0" algn="l" rtl="0">
                        <a:spcBef>
                          <a:spcPts val="0"/>
                        </a:spcBef>
                        <a:spcAft>
                          <a:spcPts val="0"/>
                        </a:spcAft>
                        <a:buNone/>
                      </a:pPr>
                      <a:r>
                        <a:rPr lang="id"/>
                        <a:t>unset($array[index])</a:t>
                      </a:r>
                      <a:endParaRPr/>
                    </a:p>
                  </a:txBody>
                  <a:tcPr marL="91425" marR="91425" marT="91425" marB="91425"/>
                </a:tc>
                <a:tc>
                  <a:txBody>
                    <a:bodyPr/>
                    <a:lstStyle/>
                    <a:p>
                      <a:pPr marL="0" lvl="0" indent="0" algn="l" rtl="0">
                        <a:spcBef>
                          <a:spcPts val="0"/>
                        </a:spcBef>
                        <a:spcAft>
                          <a:spcPts val="0"/>
                        </a:spcAft>
                        <a:buNone/>
                      </a:pPr>
                      <a:r>
                        <a:rPr lang="id"/>
                        <a:t>Menghapus data di array, index otomatis hilang dari array</a:t>
                      </a:r>
                      <a:endParaRPr/>
                    </a:p>
                  </a:txBody>
                  <a:tcPr marL="91425" marR="91425" marT="91425" marB="91425"/>
                </a:tc>
              </a:tr>
              <a:tr h="381000">
                <a:tc>
                  <a:txBody>
                    <a:bodyPr/>
                    <a:lstStyle/>
                    <a:p>
                      <a:pPr marL="0" lvl="0" indent="0" algn="l" rtl="0">
                        <a:spcBef>
                          <a:spcPts val="0"/>
                        </a:spcBef>
                        <a:spcAft>
                          <a:spcPts val="0"/>
                        </a:spcAft>
                        <a:buNone/>
                      </a:pPr>
                      <a:r>
                        <a:rPr lang="id"/>
                        <a:t>count($array)</a:t>
                      </a:r>
                      <a:endParaRPr/>
                    </a:p>
                  </a:txBody>
                  <a:tcPr marL="91425" marR="91425" marT="91425" marB="91425"/>
                </a:tc>
                <a:tc>
                  <a:txBody>
                    <a:bodyPr/>
                    <a:lstStyle/>
                    <a:p>
                      <a:pPr marL="0" lvl="0" indent="0" algn="l" rtl="0">
                        <a:spcBef>
                          <a:spcPts val="0"/>
                        </a:spcBef>
                        <a:spcAft>
                          <a:spcPts val="0"/>
                        </a:spcAft>
                        <a:buNone/>
                      </a:pPr>
                      <a:r>
                        <a:rPr lang="id"/>
                        <a:t>Mengambil total data di array</a:t>
                      </a:r>
                      <a:endParaRPr/>
                    </a:p>
                  </a:txBody>
                  <a:tcPr marL="91425" marR="91425" marT="91425" marB="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Array</a:t>
            </a:r>
            <a:endParaRPr/>
          </a:p>
        </p:txBody>
      </p:sp>
      <p:pic>
        <p:nvPicPr>
          <p:cNvPr id="2" name="Picture 1"/>
          <p:cNvPicPr>
            <a:picLocks noChangeAspect="1"/>
          </p:cNvPicPr>
          <p:nvPr/>
        </p:nvPicPr>
        <p:blipFill>
          <a:blip r:embed="rId3"/>
          <a:stretch>
            <a:fillRect/>
          </a:stretch>
        </p:blipFill>
        <p:spPr>
          <a:xfrm>
            <a:off x="837519" y="1853850"/>
            <a:ext cx="6924675" cy="3200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Sebagai Map</a:t>
            </a:r>
            <a:endParaRPr/>
          </a:p>
        </p:txBody>
      </p:sp>
      <p:sp>
        <p:nvSpPr>
          <p:cNvPr id="426" name="Google Shape;426;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Biasanya di kebanyakan bahasa pemrograman, terdapat tipe data bernama Map, yaitu asosiasi antara key dan value</a:t>
            </a:r>
            <a:endParaRPr/>
          </a:p>
          <a:p>
            <a:pPr marL="457200" lvl="0" indent="-311150" algn="l" rtl="0">
              <a:spcBef>
                <a:spcPts val="0"/>
              </a:spcBef>
              <a:spcAft>
                <a:spcPts val="0"/>
              </a:spcAft>
              <a:buSzPts val="1300"/>
              <a:buChar char="●"/>
            </a:pPr>
            <a:r>
              <a:rPr lang="id"/>
              <a:t>Namun di PHP, Map bisa dibuat menggunakan Array</a:t>
            </a:r>
            <a:endParaRPr/>
          </a:p>
          <a:p>
            <a:pPr marL="457200" lvl="0" indent="-311150" algn="l" rtl="0">
              <a:spcBef>
                <a:spcPts val="0"/>
              </a:spcBef>
              <a:spcAft>
                <a:spcPts val="0"/>
              </a:spcAft>
              <a:buSzPts val="1300"/>
              <a:buChar char="●"/>
            </a:pPr>
            <a:r>
              <a:rPr lang="id"/>
              <a:t>Secara default Array akan menggunakan index (number) sebagai key dan value nya kita bisa bebas memasukkan data ke dalam Array</a:t>
            </a:r>
            <a:endParaRPr/>
          </a:p>
          <a:p>
            <a:pPr marL="457200" lvl="0" indent="-311150" algn="l" rtl="0">
              <a:spcBef>
                <a:spcPts val="0"/>
              </a:spcBef>
              <a:spcAft>
                <a:spcPts val="0"/>
              </a:spcAft>
              <a:buSzPts val="1300"/>
              <a:buChar char="●"/>
            </a:pPr>
            <a:r>
              <a:rPr lang="id"/>
              <a:t>Namun jika kita ingin, kita juga bisa mengubah index nya tidak harus menggunakan number, bisa gunakan tipe data lain, seperti string misal nya</a:t>
            </a:r>
            <a:endParaRPr/>
          </a:p>
          <a:p>
            <a:pPr marL="457200" lvl="0" indent="-311150" algn="l" rtl="0">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di dalam Array</a:t>
            </a:r>
            <a:endParaRPr/>
          </a:p>
        </p:txBody>
      </p:sp>
      <p:sp>
        <p:nvSpPr>
          <p:cNvPr id="438" name="Google Shape;438;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Seperti dijelaskan di awal, Array di PHP bisa berisikan data apapun</a:t>
            </a:r>
            <a:endParaRPr/>
          </a:p>
          <a:p>
            <a:pPr marL="457200" lvl="0" indent="-311150" algn="l" rtl="0">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 Source</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adalah bahasa pemrograman yang opensource</a:t>
            </a:r>
            <a:endParaRPr/>
          </a:p>
          <a:p>
            <a:pPr marL="457200" lvl="0" indent="-311150" algn="l" rtl="0">
              <a:spcBef>
                <a:spcPts val="0"/>
              </a:spcBef>
              <a:spcAft>
                <a:spcPts val="0"/>
              </a:spcAft>
              <a:buSzPts val="1300"/>
              <a:buChar char="●"/>
            </a:pPr>
            <a:r>
              <a:rPr lang="id"/>
              <a:t>Kita bisa download PHP di website php.net</a:t>
            </a:r>
            <a:endParaRPr/>
          </a:p>
          <a:p>
            <a:pPr marL="457200" lvl="0" indent="-311150" algn="l" rtl="0">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marL="457200" lvl="0" indent="-311150" algn="l" rtl="0">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7239000" cy="2773470"/>
        </p:xfrm>
        <a:graphic>
          <a:graphicData uri="http://schemas.openxmlformats.org/drawingml/2006/table">
            <a:tbl>
              <a:tblPr>
                <a:noFill/>
                <a:tableStyleId>{EA3C022F-AC6D-43C8-842C-10D1D2BEA771}</a:tableStyleId>
              </a:tblPr>
              <a:tblGrid>
                <a:gridCol w="3619500"/>
                <a:gridCol w="361950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+$variable</a:t>
                      </a:r>
                      <a:endParaRPr/>
                    </a:p>
                  </a:txBody>
                  <a:tcPr marL="91425" marR="91425" marT="91425" marB="91425"/>
                </a:tc>
                <a:tc>
                  <a:txBody>
                    <a:bodyPr/>
                    <a:lstStyle/>
                    <a:p>
                      <a:pPr marL="0" lvl="0" indent="0" algn="l" rtl="0">
                        <a:spcBef>
                          <a:spcPts val="0"/>
                        </a:spcBef>
                        <a:spcAft>
                          <a:spcPts val="0"/>
                        </a:spcAft>
                        <a:buNone/>
                      </a:pPr>
                      <a:r>
                        <a:rPr lang="id"/>
                        <a:t>Positif</a:t>
                      </a:r>
                      <a:endParaRPr/>
                    </a:p>
                  </a:txBody>
                  <a:tcPr marL="91425" marR="91425" marT="91425" marB="91425"/>
                </a:tc>
              </a:tr>
              <a:tr h="381000">
                <a:tc>
                  <a:txBody>
                    <a:bodyPr/>
                    <a:lstStyle/>
                    <a:p>
                      <a:pPr marL="0" lvl="0" indent="0" algn="l" rtl="0">
                        <a:spcBef>
                          <a:spcPts val="0"/>
                        </a:spcBef>
                        <a:spcAft>
                          <a:spcPts val="0"/>
                        </a:spcAft>
                        <a:buNone/>
                      </a:pPr>
                      <a:r>
                        <a:rPr lang="id"/>
                        <a:t>-$variable</a:t>
                      </a:r>
                      <a:endParaRPr/>
                    </a:p>
                  </a:txBody>
                  <a:tcPr marL="91425" marR="91425" marT="91425" marB="91425"/>
                </a:tc>
                <a:tc>
                  <a:txBody>
                    <a:bodyPr/>
                    <a:lstStyle/>
                    <a:p>
                      <a:pPr marL="0" lvl="0" indent="0" algn="l" rtl="0">
                        <a:spcBef>
                          <a:spcPts val="0"/>
                        </a:spcBef>
                        <a:spcAft>
                          <a:spcPts val="0"/>
                        </a:spcAft>
                        <a:buNone/>
                      </a:pPr>
                      <a:r>
                        <a:rPr lang="id"/>
                        <a:t>Negatif</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Penambahan</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Pengurangan</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Perkalian</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Pembagian</a:t>
                      </a:r>
                      <a:endParaRPr/>
                    </a:p>
                  </a:txBody>
                  <a:tcPr marL="91425" marR="91425" marT="91425" marB="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7239000" cy="1188630"/>
        </p:xfrm>
        <a:graphic>
          <a:graphicData uri="http://schemas.openxmlformats.org/drawingml/2006/table">
            <a:tbl>
              <a:tblPr>
                <a:noFill/>
                <a:tableStyleId>{EA3C022F-AC6D-43C8-842C-10D1D2BEA771}</a:tableStyleId>
              </a:tblPr>
              <a:tblGrid>
                <a:gridCol w="3619500"/>
                <a:gridCol w="361950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Sisa bagi</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Pangkat</a:t>
                      </a:r>
                      <a:endParaRPr/>
                    </a:p>
                  </a:txBody>
                  <a:tcPr marL="91425" marR="91425" marT="91425" marB="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a:t>
            </a:r>
            <a:endParaRPr/>
          </a:p>
        </p:txBody>
      </p:sp>
      <p:sp>
        <p:nvSpPr>
          <p:cNvPr id="478" name="Google Shape;478;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penugasan di PHP sama seperti bahasa pemrograman lain, yaitu dengan menggunakan karakter = (sama dengan)</a:t>
            </a:r>
            <a:endParaRPr/>
          </a:p>
          <a:p>
            <a:pPr marL="457200" lvl="0" indent="-311150" algn="l" rtl="0">
              <a:spcBef>
                <a:spcPts val="0"/>
              </a:spcBef>
              <a:spcAft>
                <a:spcPts val="0"/>
              </a:spcAft>
              <a:buSzPts val="1300"/>
              <a:buChar char="●"/>
            </a:pPr>
            <a:r>
              <a:rPr lang="id"/>
              <a:t>Operator penugasan sudah sering kita gunakan, terutama ketika mengubah value sebuah variable</a:t>
            </a:r>
            <a:endParaRPr/>
          </a:p>
          <a:p>
            <a:pPr marL="457200" lvl="0" indent="-311150" algn="l" rtl="0">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7239000" cy="2377260"/>
        </p:xfrm>
        <a:graphic>
          <a:graphicData uri="http://schemas.openxmlformats.org/drawingml/2006/table">
            <a:tbl>
              <a:tblPr>
                <a:noFill/>
                <a:tableStyleId>{EA3C022F-AC6D-43C8-842C-10D1D2BEA771}</a:tableStyleId>
              </a:tblPr>
              <a:tblGrid>
                <a:gridCol w="3619500"/>
                <a:gridCol w="3619500"/>
              </a:tblGrid>
              <a:tr h="381000">
                <a:tc>
                  <a:txBody>
                    <a:bodyPr/>
                    <a:lstStyle/>
                    <a:p>
                      <a:pPr marL="0" lvl="0" indent="0" algn="l" rtl="0">
                        <a:spcBef>
                          <a:spcPts val="0"/>
                        </a:spcBef>
                        <a:spcAft>
                          <a:spcPts val="0"/>
                        </a:spcAft>
                        <a:buNone/>
                      </a:pPr>
                      <a:r>
                        <a:rPr lang="id"/>
                        <a:t>Penugasan</a:t>
                      </a:r>
                      <a:endParaRPr/>
                    </a:p>
                  </a:txBody>
                  <a:tcPr marL="91425" marR="91425" marT="91425" marB="91425"/>
                </a:tc>
                <a:tc>
                  <a:txBody>
                    <a:bodyPr/>
                    <a:lstStyle/>
                    <a:p>
                      <a:pPr marL="0" lvl="0" indent="0" algn="l" rtl="0">
                        <a:spcBef>
                          <a:spcPts val="0"/>
                        </a:spcBef>
                        <a:spcAft>
                          <a:spcPts val="0"/>
                        </a:spcAft>
                        <a:buNone/>
                      </a:pPr>
                      <a:r>
                        <a:rPr lang="id"/>
                        <a:t>Keterangan</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
        <p:nvSpPr>
          <p:cNvPr id="501" name="Google Shape;501;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perbandingan, seperti namanya, digunakan untuk membandingan dua buat value</a:t>
            </a:r>
            <a:endParaRPr/>
          </a:p>
          <a:p>
            <a:pPr marL="457200" lvl="0" indent="-311150" algn="l" rtl="0">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7239000" cy="2834490"/>
        </p:xfrm>
        <a:graphic>
          <a:graphicData uri="http://schemas.openxmlformats.org/drawingml/2006/table">
            <a:tbl>
              <a:tblPr>
                <a:noFill/>
                <a:tableStyleId>{EA3C022F-AC6D-43C8-842C-10D1D2BEA771}</a:tableStyleId>
              </a:tblPr>
              <a:tblGrid>
                <a:gridCol w="1229675"/>
                <a:gridCol w="1860775"/>
                <a:gridCol w="414855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tc>
                  <a:txBody>
                    <a:bodyPr/>
                    <a:lstStyle/>
                    <a:p>
                      <a:pPr marL="0" lvl="0" indent="0" algn="l" rtl="0">
                        <a:spcBef>
                          <a:spcPts val="0"/>
                        </a:spcBef>
                        <a:spcAft>
                          <a:spcPts val="0"/>
                        </a:spcAft>
                        <a:buNone/>
                      </a:pPr>
                      <a:r>
                        <a:rPr lang="id"/>
                        <a:t>true jika $a sama dengan $b setelah dilakukan konversi tipe data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Identik</a:t>
                      </a:r>
                      <a:endParaRPr/>
                    </a:p>
                  </a:txBody>
                  <a:tcPr marL="91425" marR="91425" marT="91425" marB="91425"/>
                </a:tc>
                <a:tc>
                  <a:txBody>
                    <a:bodyPr/>
                    <a:lstStyle/>
                    <a:p>
                      <a:pPr marL="0" lvl="0" indent="0" algn="l" rtl="0">
                        <a:spcBef>
                          <a:spcPts val="0"/>
                        </a:spcBef>
                        <a:spcAft>
                          <a:spcPts val="0"/>
                        </a:spcAft>
                        <a:buNone/>
                      </a:pPr>
                      <a:r>
                        <a:rPr lang="id"/>
                        <a:t>true jika $a sama dengan $b dan memiliki tipe data yang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tc>
                  <a:txBody>
                    <a:bodyPr/>
                    <a:lstStyle/>
                    <a:p>
                      <a:pPr marL="0" lvl="0" indent="0" algn="l" rtl="0">
                        <a:spcBef>
                          <a:spcPts val="0"/>
                        </a:spcBef>
                        <a:spcAft>
                          <a:spcPts val="0"/>
                        </a:spcAft>
                        <a:buNone/>
                      </a:pPr>
                      <a:r>
                        <a:rPr lang="id"/>
                        <a:t>true jika $a tidak sama dengan $b setelah dilakukan konversi tipe data</a:t>
                      </a:r>
                      <a:endParaRPr/>
                    </a:p>
                  </a:txBody>
                  <a:tcPr marL="91425" marR="91425" marT="91425" marB="91425"/>
                </a:tc>
              </a:tr>
              <a:tr h="381000">
                <a:tc>
                  <a:txBody>
                    <a:bodyPr/>
                    <a:lstStyle/>
                    <a:p>
                      <a:pPr marL="0" lvl="0" indent="0" algn="l" rtl="0">
                        <a:spcBef>
                          <a:spcPts val="0"/>
                        </a:spcBef>
                        <a:spcAft>
                          <a:spcPts val="0"/>
                        </a:spcAft>
                        <a:buNone/>
                      </a:pPr>
                      <a:r>
                        <a:rPr lang="id"/>
                        <a:t>$a &lt;&gt; $b</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tc>
                  <a:txBody>
                    <a:bodyPr/>
                    <a:lstStyle/>
                    <a:p>
                      <a:pPr marL="0" lvl="0" indent="0" algn="l" rtl="0">
                        <a:spcBef>
                          <a:spcPts val="0"/>
                        </a:spcBef>
                        <a:spcAft>
                          <a:spcPts val="0"/>
                        </a:spcAft>
                        <a:buNone/>
                      </a:pPr>
                      <a:r>
                        <a:rPr lang="id"/>
                        <a:t>true jika $a tidak sama dengan $b setelah dilakukan konversi tipe data</a:t>
                      </a:r>
                      <a:endParaRPr/>
                    </a:p>
                  </a:txBody>
                  <a:tcPr marL="91425" marR="91425" marT="91425" marB="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7239000" cy="3017340"/>
        </p:xfrm>
        <a:graphic>
          <a:graphicData uri="http://schemas.openxmlformats.org/drawingml/2006/table">
            <a:tbl>
              <a:tblPr>
                <a:noFill/>
                <a:tableStyleId>{EA3C022F-AC6D-43C8-842C-10D1D2BEA771}</a:tableStyleId>
              </a:tblPr>
              <a:tblGrid>
                <a:gridCol w="1229675"/>
                <a:gridCol w="1860775"/>
                <a:gridCol w="414855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Tidak identik</a:t>
                      </a:r>
                      <a:endParaRPr/>
                    </a:p>
                  </a:txBody>
                  <a:tcPr marL="91425" marR="91425" marT="91425" marB="91425"/>
                </a:tc>
                <a:tc>
                  <a:txBody>
                    <a:bodyPr/>
                    <a:lstStyle/>
                    <a:p>
                      <a:pPr marL="0" lvl="0" indent="0" algn="l" rtl="0">
                        <a:spcBef>
                          <a:spcPts val="0"/>
                        </a:spcBef>
                        <a:spcAft>
                          <a:spcPts val="0"/>
                        </a:spcAft>
                        <a:buNone/>
                      </a:pPr>
                      <a:r>
                        <a:rPr lang="id"/>
                        <a:t>true jika $a tidak sama dengan $b atau tidak sama tipe data</a:t>
                      </a:r>
                      <a:endParaRPr/>
                    </a:p>
                  </a:txBody>
                  <a:tcPr marL="91425" marR="91425" marT="91425" marB="91425"/>
                </a:tc>
              </a:tr>
              <a:tr h="381000">
                <a:tc>
                  <a:txBody>
                    <a:bodyPr/>
                    <a:lstStyle/>
                    <a:p>
                      <a:pPr marL="0" lvl="0" indent="0" algn="l" rtl="0">
                        <a:spcBef>
                          <a:spcPts val="0"/>
                        </a:spcBef>
                        <a:spcAft>
                          <a:spcPts val="0"/>
                        </a:spcAft>
                        <a:buNone/>
                      </a:pPr>
                      <a:r>
                        <a:rPr lang="id"/>
                        <a:t>$a &lt; $b</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tc>
                  <a:txBody>
                    <a:bodyPr/>
                    <a:lstStyle/>
                    <a:p>
                      <a:pPr marL="0" lvl="0" indent="0" algn="l" rtl="0">
                        <a:spcBef>
                          <a:spcPts val="0"/>
                        </a:spcBef>
                        <a:spcAft>
                          <a:spcPts val="0"/>
                        </a:spcAft>
                        <a:buNone/>
                      </a:pPr>
                      <a:r>
                        <a:rPr lang="id"/>
                        <a:t>true jika $a kurang dari $b</a:t>
                      </a:r>
                      <a:endParaRPr/>
                    </a:p>
                  </a:txBody>
                  <a:tcPr marL="91425" marR="91425" marT="91425" marB="91425"/>
                </a:tc>
              </a:tr>
              <a:tr h="381000">
                <a:tc>
                  <a:txBody>
                    <a:bodyPr/>
                    <a:lstStyle/>
                    <a:p>
                      <a:pPr marL="0" lvl="0" indent="0" algn="l" rtl="0">
                        <a:spcBef>
                          <a:spcPts val="0"/>
                        </a:spcBef>
                        <a:spcAft>
                          <a:spcPts val="0"/>
                        </a:spcAft>
                        <a:buNone/>
                      </a:pPr>
                      <a:r>
                        <a:rPr lang="id"/>
                        <a:t>$a &lt;= $b</a:t>
                      </a:r>
                      <a:endParaRPr/>
                    </a:p>
                  </a:txBody>
                  <a:tcPr marL="91425" marR="91425" marT="91425" marB="91425"/>
                </a:tc>
                <a:tc>
                  <a:txBody>
                    <a:bodyPr/>
                    <a:lstStyle/>
                    <a:p>
                      <a:pPr marL="0" lvl="0" indent="0" algn="l" rtl="0">
                        <a:spcBef>
                          <a:spcPts val="0"/>
                        </a:spcBef>
                        <a:spcAft>
                          <a:spcPts val="0"/>
                        </a:spcAft>
                        <a:buNone/>
                      </a:pPr>
                      <a:r>
                        <a:rPr lang="id"/>
                        <a:t>Kurang dari atau sama dengan</a:t>
                      </a:r>
                      <a:endParaRPr/>
                    </a:p>
                  </a:txBody>
                  <a:tcPr marL="91425" marR="91425" marT="91425" marB="91425"/>
                </a:tc>
                <a:tc>
                  <a:txBody>
                    <a:bodyPr/>
                    <a:lstStyle/>
                    <a:p>
                      <a:pPr marL="0" lvl="0" indent="0" algn="l" rtl="0">
                        <a:spcBef>
                          <a:spcPts val="0"/>
                        </a:spcBef>
                        <a:spcAft>
                          <a:spcPts val="0"/>
                        </a:spcAft>
                        <a:buNone/>
                      </a:pPr>
                      <a:r>
                        <a:rPr lang="id"/>
                        <a:t>true jika $a kurang dari atau sama dengan $b</a:t>
                      </a:r>
                      <a:endParaRPr/>
                    </a:p>
                  </a:txBody>
                  <a:tcPr marL="91425" marR="91425" marT="91425" marB="91425"/>
                </a:tc>
              </a:tr>
              <a:tr h="381000">
                <a:tc>
                  <a:txBody>
                    <a:bodyPr/>
                    <a:lstStyle/>
                    <a:p>
                      <a:pPr marL="0" lvl="0" indent="0" algn="l" rtl="0">
                        <a:spcBef>
                          <a:spcPts val="0"/>
                        </a:spcBef>
                        <a:spcAft>
                          <a:spcPts val="0"/>
                        </a:spcAft>
                        <a:buNone/>
                      </a:pPr>
                      <a:r>
                        <a:rPr lang="id"/>
                        <a:t>$a &gt; $b</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Lebih dari </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true jika $a lebih dari $b</a:t>
                      </a:r>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id"/>
                        <a:t>$a &gt;= $b</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Lebih dari sama dengan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true jika $a lebih dari atau sama dengan $b</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
        <p:nvSpPr>
          <p:cNvPr id="530" name="Google Shape;530;p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logika adalah operator untuk membandingkan dua nilai boolean</a:t>
            </a:r>
            <a:endParaRPr/>
          </a:p>
          <a:p>
            <a:pPr marL="457200" lvl="0" indent="-311150" algn="l" rtl="0">
              <a:spcBef>
                <a:spcPts val="0"/>
              </a:spcBef>
              <a:spcAft>
                <a:spcPts val="0"/>
              </a:spcAft>
              <a:buSzPts val="1300"/>
              <a:buChar char="●"/>
            </a:pPr>
            <a:r>
              <a:rPr lang="id"/>
              <a:t>Hasil dari operator logika adalah boolean lagi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7239000" cy="2773470"/>
        </p:xfrm>
        <a:graphic>
          <a:graphicData uri="http://schemas.openxmlformats.org/drawingml/2006/table">
            <a:tbl>
              <a:tblPr>
                <a:noFill/>
                <a:tableStyleId>{EA3C022F-AC6D-43C8-842C-10D1D2BEA771}</a:tableStyleId>
              </a:tblPr>
              <a:tblGrid>
                <a:gridCol w="1324350"/>
                <a:gridCol w="1071900"/>
                <a:gridCol w="484275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B7B7B7"/>
                    </a:solidFill>
                  </a:tcPr>
                </a:tc>
              </a:tr>
              <a:tr h="381000">
                <a:tc>
                  <a:txBody>
                    <a:bodyPr/>
                    <a:lstStyle/>
                    <a:p>
                      <a:pPr marL="0" lvl="0" indent="0" algn="l" rtl="0">
                        <a:spcBef>
                          <a:spcPts val="0"/>
                        </a:spcBef>
                        <a:spcAft>
                          <a:spcPts val="0"/>
                        </a:spcAft>
                        <a:buNone/>
                      </a:pPr>
                      <a:r>
                        <a:rPr lang="id"/>
                        <a:t>$a &amp;&amp; $b</a:t>
                      </a:r>
                      <a:endParaRPr/>
                    </a:p>
                  </a:txBody>
                  <a:tcPr marL="91425" marR="91425" marT="91425" marB="91425"/>
                </a:tc>
                <a:tc>
                  <a:txBody>
                    <a:bodyPr/>
                    <a:lstStyle/>
                    <a:p>
                      <a:pPr marL="0" lvl="0" indent="0" algn="l" rtl="0">
                        <a:spcBef>
                          <a:spcPts val="0"/>
                        </a:spcBef>
                        <a:spcAft>
                          <a:spcPts val="0"/>
                        </a:spcAft>
                        <a:buNone/>
                      </a:pPr>
                      <a:r>
                        <a:rPr lang="id"/>
                        <a:t>And</a:t>
                      </a:r>
                      <a:endParaRPr/>
                    </a:p>
                  </a:txBody>
                  <a:tcPr marL="91425" marR="91425" marT="91425" marB="91425"/>
                </a:tc>
                <a:tc>
                  <a:txBody>
                    <a:bodyPr/>
                    <a:lstStyle/>
                    <a:p>
                      <a:pPr marL="0" lvl="0" indent="0" algn="l" rtl="0">
                        <a:spcBef>
                          <a:spcPts val="0"/>
                        </a:spcBef>
                        <a:spcAft>
                          <a:spcPts val="0"/>
                        </a:spcAft>
                        <a:buNone/>
                      </a:pPr>
                      <a:r>
                        <a:rPr lang="id"/>
                        <a:t>true jika $a dan $b keduanya true</a:t>
                      </a:r>
                      <a:endParaRPr/>
                    </a:p>
                  </a:txBody>
                  <a:tcPr marL="91425" marR="91425" marT="91425" marB="91425"/>
                </a:tc>
              </a:tr>
              <a:tr h="381000">
                <a:tc>
                  <a:txBody>
                    <a:bodyPr/>
                    <a:lstStyle/>
                    <a:p>
                      <a:pPr marL="0" lvl="0" indent="0" algn="l" rtl="0">
                        <a:spcBef>
                          <a:spcPts val="0"/>
                        </a:spcBef>
                        <a:spcAft>
                          <a:spcPts val="0"/>
                        </a:spcAft>
                        <a:buNone/>
                      </a:pPr>
                      <a:r>
                        <a:rPr lang="id"/>
                        <a:t>$a and $b</a:t>
                      </a:r>
                      <a:endParaRPr/>
                    </a:p>
                  </a:txBody>
                  <a:tcPr marL="91425" marR="91425" marT="91425" marB="91425"/>
                </a:tc>
                <a:tc>
                  <a:txBody>
                    <a:bodyPr/>
                    <a:lstStyle/>
                    <a:p>
                      <a:pPr marL="0" lvl="0" indent="0" algn="l" rtl="0">
                        <a:spcBef>
                          <a:spcPts val="0"/>
                        </a:spcBef>
                        <a:spcAft>
                          <a:spcPts val="0"/>
                        </a:spcAft>
                        <a:buNone/>
                      </a:pPr>
                      <a:r>
                        <a:rPr lang="id"/>
                        <a:t>And</a:t>
                      </a:r>
                      <a:endParaRPr/>
                    </a:p>
                  </a:txBody>
                  <a:tcPr marL="91425" marR="91425" marT="91425" marB="91425"/>
                </a:tc>
                <a:tc>
                  <a:txBody>
                    <a:bodyPr/>
                    <a:lstStyle/>
                    <a:p>
                      <a:pPr marL="0" lvl="0" indent="0" algn="l" rtl="0">
                        <a:spcBef>
                          <a:spcPts val="0"/>
                        </a:spcBef>
                        <a:spcAft>
                          <a:spcPts val="0"/>
                        </a:spcAft>
                        <a:buNone/>
                      </a:pPr>
                      <a:r>
                        <a:rPr lang="id"/>
                        <a:t>true jika $a dan $b keduanya true</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true jika $a dan $b salah satu atau keduanya true</a:t>
                      </a:r>
                      <a:endParaRPr/>
                    </a:p>
                  </a:txBody>
                  <a:tcPr marL="91425" marR="91425" marT="91425" marB="91425"/>
                </a:tc>
              </a:tr>
              <a:tr h="381000">
                <a:tc>
                  <a:txBody>
                    <a:bodyPr/>
                    <a:lstStyle/>
                    <a:p>
                      <a:pPr marL="0" lvl="0" indent="0" algn="l" rtl="0">
                        <a:spcBef>
                          <a:spcPts val="0"/>
                        </a:spcBef>
                        <a:spcAft>
                          <a:spcPts val="0"/>
                        </a:spcAft>
                        <a:buNone/>
                      </a:pPr>
                      <a:r>
                        <a:rPr lang="id"/>
                        <a:t>$a or $b</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true jika $a dan $b salah satu atau keduanya true </a:t>
                      </a:r>
                      <a:endParaRPr/>
                    </a:p>
                  </a:txBody>
                  <a:tcPr marL="91425" marR="91425" marT="91425" marB="91425"/>
                </a:tc>
              </a:tr>
              <a:tr h="381000">
                <a:tc>
                  <a:txBody>
                    <a:bodyPr/>
                    <a:lstStyle/>
                    <a:p>
                      <a:pPr marL="0" lvl="0" indent="0" algn="l" rtl="0">
                        <a:spcBef>
                          <a:spcPts val="0"/>
                        </a:spcBef>
                        <a:spcAft>
                          <a:spcPts val="0"/>
                        </a:spcAft>
                        <a:buNone/>
                      </a:pPr>
                      <a:r>
                        <a:rPr lang="id"/>
                        <a:t>! $a</a:t>
                      </a:r>
                      <a:endParaRPr/>
                    </a:p>
                  </a:txBody>
                  <a:tcPr marL="91425" marR="91425" marT="91425" marB="91425"/>
                </a:tc>
                <a:tc>
                  <a:txBody>
                    <a:bodyPr/>
                    <a:lstStyle/>
                    <a:p>
                      <a:pPr marL="0" lvl="0" indent="0" algn="l" rtl="0">
                        <a:spcBef>
                          <a:spcPts val="0"/>
                        </a:spcBef>
                        <a:spcAft>
                          <a:spcPts val="0"/>
                        </a:spcAft>
                        <a:buNone/>
                      </a:pPr>
                      <a:r>
                        <a:rPr lang="id"/>
                        <a:t>Not</a:t>
                      </a:r>
                      <a:endParaRPr/>
                    </a:p>
                  </a:txBody>
                  <a:tcPr marL="91425" marR="91425" marT="91425" marB="91425"/>
                </a:tc>
                <a:tc>
                  <a:txBody>
                    <a:bodyPr/>
                    <a:lstStyle/>
                    <a:p>
                      <a:pPr marL="0" lvl="0" indent="0" algn="l" rtl="0">
                        <a:spcBef>
                          <a:spcPts val="0"/>
                        </a:spcBef>
                        <a:spcAft>
                          <a:spcPts val="0"/>
                        </a:spcAft>
                        <a:buNone/>
                      </a:pPr>
                      <a:r>
                        <a:rPr lang="id"/>
                        <a:t>true jika $a bernilai false</a:t>
                      </a:r>
                      <a:endParaRPr/>
                    </a:p>
                  </a:txBody>
                  <a:tcPr marL="91425" marR="91425" marT="91425" marB="91425"/>
                </a:tc>
              </a:tr>
              <a:tr h="381000">
                <a:tc>
                  <a:txBody>
                    <a:bodyPr/>
                    <a:lstStyle/>
                    <a:p>
                      <a:pPr marL="0" lvl="0" indent="0" algn="l" rtl="0">
                        <a:spcBef>
                          <a:spcPts val="0"/>
                        </a:spcBef>
                        <a:spcAft>
                          <a:spcPts val="0"/>
                        </a:spcAft>
                        <a:buNone/>
                      </a:pPr>
                      <a:r>
                        <a:rPr lang="id"/>
                        <a:t>$a xor $b</a:t>
                      </a:r>
                      <a:endParaRPr/>
                    </a:p>
                  </a:txBody>
                  <a:tcPr marL="91425" marR="91425" marT="91425" marB="91425"/>
                </a:tc>
                <a:tc>
                  <a:txBody>
                    <a:bodyPr/>
                    <a:lstStyle/>
                    <a:p>
                      <a:pPr marL="0" lvl="0" indent="0" algn="l" rtl="0">
                        <a:spcBef>
                          <a:spcPts val="0"/>
                        </a:spcBef>
                        <a:spcAft>
                          <a:spcPts val="0"/>
                        </a:spcAft>
                        <a:buNone/>
                      </a:pPr>
                      <a:r>
                        <a:rPr lang="id"/>
                        <a:t>Xor</a:t>
                      </a:r>
                      <a:endParaRPr/>
                    </a:p>
                  </a:txBody>
                  <a:tcPr marL="91425" marR="91425" marT="91425" marB="91425"/>
                </a:tc>
                <a:tc>
                  <a:txBody>
                    <a:bodyPr/>
                    <a:lstStyle/>
                    <a:p>
                      <a:pPr marL="0" lvl="0" indent="0" algn="l" rtl="0">
                        <a:spcBef>
                          <a:spcPts val="0"/>
                        </a:spcBef>
                        <a:spcAft>
                          <a:spcPts val="0"/>
                        </a:spcAft>
                        <a:buNone/>
                      </a:pPr>
                      <a:r>
                        <a:rPr lang="id"/>
                        <a:t>true jika $a dan $b salah satu true, tapi tidak keduanya</a:t>
                      </a:r>
                      <a:endParaRPr/>
                    </a:p>
                  </a:txBody>
                  <a:tcPr marL="91425" marR="91425" marT="91425" marB="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Increment dan Decrement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Increment dan Decrement</a:t>
            </a:r>
            <a:endParaRPr/>
          </a:p>
        </p:txBody>
      </p:sp>
      <p:sp>
        <p:nvSpPr>
          <p:cNvPr id="553" name="Google Shape;553;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gaya bahasa pemrograman C untuk menaikkan dan menurunkan data number sejumlah 1 angka</a:t>
            </a:r>
            <a:endParaRPr/>
          </a:p>
          <a:p>
            <a:pPr marL="457200" lvl="0" indent="-311150" algn="l" rtl="0">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7239000" cy="1981050"/>
        </p:xfrm>
        <a:graphic>
          <a:graphicData uri="http://schemas.openxmlformats.org/drawingml/2006/table">
            <a:tbl>
              <a:tblPr>
                <a:noFill/>
                <a:tableStyleId>{EA3C022F-AC6D-43C8-842C-10D1D2BEA771}</a:tableStyleId>
              </a:tblPr>
              <a:tblGrid>
                <a:gridCol w="1284900"/>
                <a:gridCol w="1781925"/>
                <a:gridCol w="4172175"/>
              </a:tblGrid>
              <a:tr h="381000">
                <a:tc>
                  <a:txBody>
                    <a:bodyPr/>
                    <a:lstStyle/>
                    <a:p>
                      <a:pPr marL="0" lvl="0" indent="0" algn="l" rtl="0">
                        <a:spcBef>
                          <a:spcPts val="0"/>
                        </a:spcBef>
                        <a:spcAft>
                          <a:spcPts val="0"/>
                        </a:spcAft>
                        <a:buNone/>
                      </a:pPr>
                      <a:r>
                        <a:rPr lang="id"/>
                        <a:t>Contoh</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Efek</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Post increment</a:t>
                      </a:r>
                      <a:endParaRPr/>
                    </a:p>
                  </a:txBody>
                  <a:tcPr marL="91425" marR="91425" marT="91425" marB="91425"/>
                </a:tc>
                <a:tc>
                  <a:txBody>
                    <a:bodyPr/>
                    <a:lstStyle/>
                    <a:p>
                      <a:pPr marL="0" lvl="0" indent="0" algn="l" rtl="0">
                        <a:spcBef>
                          <a:spcPts val="0"/>
                        </a:spcBef>
                        <a:spcAft>
                          <a:spcPts val="0"/>
                        </a:spcAft>
                        <a:buNone/>
                      </a:pPr>
                      <a:r>
                        <a:rPr lang="id"/>
                        <a:t>Kembalikan $a lalu naikkan 1 angka</a:t>
                      </a:r>
                      <a:endParaRPr/>
                    </a:p>
                  </a:txBody>
                  <a:tcPr marL="91425" marR="91425" marT="91425" marB="91425"/>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Pre increment</a:t>
                      </a:r>
                      <a:endParaRPr/>
                    </a:p>
                  </a:txBody>
                  <a:tcPr marL="91425" marR="91425" marT="91425" marB="91425"/>
                </a:tc>
                <a:tc>
                  <a:txBody>
                    <a:bodyPr/>
                    <a:lstStyle/>
                    <a:p>
                      <a:pPr marL="0" lvl="0" indent="0" algn="l" rtl="0">
                        <a:spcBef>
                          <a:spcPts val="0"/>
                        </a:spcBef>
                        <a:spcAft>
                          <a:spcPts val="0"/>
                        </a:spcAft>
                        <a:buNone/>
                      </a:pPr>
                      <a:r>
                        <a:rPr lang="id"/>
                        <a:t>Naikkan $a satu angka, lalu kembalikan $a</a:t>
                      </a:r>
                      <a:endParaRPr/>
                    </a:p>
                  </a:txBody>
                  <a:tcPr marL="91425" marR="91425" marT="91425" marB="91425"/>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Post decrement</a:t>
                      </a:r>
                      <a:endParaRPr/>
                    </a:p>
                  </a:txBody>
                  <a:tcPr marL="91425" marR="91425" marT="91425" marB="91425"/>
                </a:tc>
                <a:tc>
                  <a:txBody>
                    <a:bodyPr/>
                    <a:lstStyle/>
                    <a:p>
                      <a:pPr marL="0" lvl="0" indent="0" algn="l" rtl="0">
                        <a:spcBef>
                          <a:spcPts val="0"/>
                        </a:spcBef>
                        <a:spcAft>
                          <a:spcPts val="0"/>
                        </a:spcAft>
                        <a:buNone/>
                      </a:pPr>
                      <a:r>
                        <a:rPr lang="id"/>
                        <a:t>Kembalikan $a lalu turunkan 1 angka</a:t>
                      </a:r>
                      <a:endParaRPr/>
                    </a:p>
                  </a:txBody>
                  <a:tcPr marL="91425" marR="91425" marT="91425" marB="91425"/>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Pre decrement</a:t>
                      </a:r>
                      <a:endParaRPr/>
                    </a:p>
                  </a:txBody>
                  <a:tcPr marL="91425" marR="91425" marT="91425" marB="91425"/>
                </a:tc>
                <a:tc>
                  <a:txBody>
                    <a:bodyPr/>
                    <a:lstStyle/>
                    <a:p>
                      <a:pPr marL="0" lvl="0" indent="0" algn="l" rtl="0">
                        <a:spcBef>
                          <a:spcPts val="0"/>
                        </a:spcBef>
                        <a:spcAft>
                          <a:spcPts val="0"/>
                        </a:spcAft>
                        <a:buNone/>
                      </a:pPr>
                      <a:r>
                        <a:rPr lang="id"/>
                        <a:t>Turunkan $a satu angka, lalu kembalikan $a</a:t>
                      </a:r>
                      <a:endParaRPr/>
                    </a:p>
                  </a:txBody>
                  <a:tcPr marL="91425" marR="91425" marT="91425" marB="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sp>
        <p:nvSpPr>
          <p:cNvPr id="576" name="Google Shape;576;p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Array memiliki operator khusus</a:t>
            </a:r>
            <a:endParaRPr/>
          </a:p>
          <a:p>
            <a:pPr marL="457200" lvl="0" indent="-311150" algn="l" rtl="0">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7239000" cy="2773470"/>
        </p:xfrm>
        <a:graphic>
          <a:graphicData uri="http://schemas.openxmlformats.org/drawingml/2006/table">
            <a:tbl>
              <a:tblPr>
                <a:noFill/>
                <a:tableStyleId>{EA3C022F-AC6D-43C8-842C-10D1D2BEA771}</a:tableStyleId>
              </a:tblPr>
              <a:tblGrid>
                <a:gridCol w="1158675"/>
                <a:gridCol w="1103450"/>
                <a:gridCol w="4976875"/>
              </a:tblGrid>
              <a:tr h="381000">
                <a:tc>
                  <a:txBody>
                    <a:bodyPr/>
                    <a:lstStyle/>
                    <a:p>
                      <a:pPr marL="0" lvl="0" indent="0" algn="l" rtl="0">
                        <a:spcBef>
                          <a:spcPts val="0"/>
                        </a:spcBef>
                        <a:spcAft>
                          <a:spcPts val="0"/>
                        </a:spcAft>
                        <a:buNone/>
                      </a:pPr>
                      <a:r>
                        <a:rPr lang="id"/>
                        <a:t>Contoh</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Union</a:t>
                      </a:r>
                      <a:endParaRPr/>
                    </a:p>
                  </a:txBody>
                  <a:tcPr marL="91425" marR="91425" marT="91425" marB="91425"/>
                </a:tc>
                <a:tc>
                  <a:txBody>
                    <a:bodyPr/>
                    <a:lstStyle/>
                    <a:p>
                      <a:pPr marL="0" lvl="0" indent="0" algn="l" rtl="0">
                        <a:spcBef>
                          <a:spcPts val="0"/>
                        </a:spcBef>
                        <a:spcAft>
                          <a:spcPts val="0"/>
                        </a:spcAft>
                        <a:buNone/>
                      </a:pPr>
                      <a:r>
                        <a:rPr lang="id"/>
                        <a:t>Menggabungkan array $a dan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Equality</a:t>
                      </a:r>
                      <a:endParaRPr/>
                    </a:p>
                  </a:txBody>
                  <a:tcPr marL="91425" marR="91425" marT="91425" marB="91425"/>
                </a:tc>
                <a:tc>
                  <a:txBody>
                    <a:bodyPr/>
                    <a:lstStyle/>
                    <a:p>
                      <a:pPr marL="0" lvl="0" indent="0" algn="l" rtl="0">
                        <a:spcBef>
                          <a:spcPts val="0"/>
                        </a:spcBef>
                        <a:spcAft>
                          <a:spcPts val="0"/>
                        </a:spcAft>
                        <a:buNone/>
                      </a:pPr>
                      <a:r>
                        <a:rPr lang="id"/>
                        <a:t>true jika $a dan $b memiliki key-value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Identity</a:t>
                      </a:r>
                      <a:endParaRPr/>
                    </a:p>
                  </a:txBody>
                  <a:tcPr marL="91425" marR="91425" marT="91425" marB="91425"/>
                </a:tc>
                <a:tc>
                  <a:txBody>
                    <a:bodyPr/>
                    <a:lstStyle/>
                    <a:p>
                      <a:pPr marL="0" lvl="0" indent="0" algn="l" rtl="0">
                        <a:spcBef>
                          <a:spcPts val="0"/>
                        </a:spcBef>
                        <a:spcAft>
                          <a:spcPts val="0"/>
                        </a:spcAft>
                        <a:buNone/>
                      </a:pPr>
                      <a:r>
                        <a:rPr lang="id"/>
                        <a:t>true jika $a dan $b memiliki key-value sama dan posisi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Inequality</a:t>
                      </a:r>
                      <a:endParaRPr/>
                    </a:p>
                  </a:txBody>
                  <a:tcPr marL="91425" marR="91425" marT="91425" marB="91425"/>
                </a:tc>
                <a:tc>
                  <a:txBody>
                    <a:bodyPr/>
                    <a:lstStyle/>
                    <a:p>
                      <a:pPr marL="0" lvl="0" indent="0" algn="l" rtl="0">
                        <a:spcBef>
                          <a:spcPts val="0"/>
                        </a:spcBef>
                        <a:spcAft>
                          <a:spcPts val="0"/>
                        </a:spcAft>
                        <a:buNone/>
                      </a:pPr>
                      <a:r>
                        <a:rPr lang="id"/>
                        <a:t>true jika $a dan $b tidak sama</a:t>
                      </a:r>
                      <a:endParaRPr/>
                    </a:p>
                  </a:txBody>
                  <a:tcPr marL="91425" marR="91425" marT="91425" marB="91425"/>
                </a:tc>
              </a:tr>
              <a:tr h="381000">
                <a:tc>
                  <a:txBody>
                    <a:bodyPr/>
                    <a:lstStyle/>
                    <a:p>
                      <a:pPr marL="0" lvl="0" indent="0" algn="l" rtl="0">
                        <a:spcBef>
                          <a:spcPts val="0"/>
                        </a:spcBef>
                        <a:spcAft>
                          <a:spcPts val="0"/>
                        </a:spcAft>
                        <a:buNone/>
                      </a:pPr>
                      <a:r>
                        <a:rPr lang="id"/>
                        <a:t>$a &lt;&gt; $b</a:t>
                      </a:r>
                      <a:endParaRPr/>
                    </a:p>
                  </a:txBody>
                  <a:tcPr marL="91425" marR="91425" marT="91425" marB="91425"/>
                </a:tc>
                <a:tc>
                  <a:txBody>
                    <a:bodyPr/>
                    <a:lstStyle/>
                    <a:p>
                      <a:pPr marL="0" lvl="0" indent="0" algn="l" rtl="0">
                        <a:spcBef>
                          <a:spcPts val="0"/>
                        </a:spcBef>
                        <a:spcAft>
                          <a:spcPts val="0"/>
                        </a:spcAft>
                        <a:buNone/>
                      </a:pPr>
                      <a:r>
                        <a:rPr lang="id"/>
                        <a:t>Inequality</a:t>
                      </a:r>
                      <a:endParaRPr/>
                    </a:p>
                  </a:txBody>
                  <a:tcPr marL="91425" marR="91425" marT="91425" marB="91425"/>
                </a:tc>
                <a:tc>
                  <a:txBody>
                    <a:bodyPr/>
                    <a:lstStyle/>
                    <a:p>
                      <a:pPr marL="0" lvl="0" indent="0" algn="l" rtl="0">
                        <a:spcBef>
                          <a:spcPts val="0"/>
                        </a:spcBef>
                        <a:spcAft>
                          <a:spcPts val="0"/>
                        </a:spcAft>
                        <a:buNone/>
                      </a:pPr>
                      <a:r>
                        <a:rPr lang="id"/>
                        <a:t>true jika $a dan $b tidak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Nonidentity</a:t>
                      </a:r>
                      <a:endParaRPr/>
                    </a:p>
                  </a:txBody>
                  <a:tcPr marL="91425" marR="91425" marT="91425" marB="91425"/>
                </a:tc>
                <a:tc>
                  <a:txBody>
                    <a:bodyPr/>
                    <a:lstStyle/>
                    <a:p>
                      <a:pPr marL="0" lvl="0" indent="0" algn="l" rtl="0">
                        <a:spcBef>
                          <a:spcPts val="0"/>
                        </a:spcBef>
                        <a:spcAft>
                          <a:spcPts val="0"/>
                        </a:spcAft>
                        <a:buNone/>
                      </a:pPr>
                      <a:r>
                        <a:rPr lang="id"/>
                        <a:t>true jika $a dan $b tidak identik</a:t>
                      </a:r>
                      <a:endParaRPr/>
                    </a:p>
                  </a:txBody>
                  <a:tcPr marL="91425" marR="91425" marT="91425" marB="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 Statement dan Block</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a:t>
            </a:r>
            <a:endParaRPr/>
          </a:p>
        </p:txBody>
      </p:sp>
      <p:sp>
        <p:nvSpPr>
          <p:cNvPr id="605" name="Google Shape;605;p10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Expression adalah bagian terpenting di PHP</a:t>
            </a:r>
            <a:endParaRPr/>
          </a:p>
          <a:p>
            <a:pPr marL="457200" lvl="0" indent="-311150" algn="l" rtl="0">
              <a:spcBef>
                <a:spcPts val="0"/>
              </a:spcBef>
              <a:spcAft>
                <a:spcPts val="0"/>
              </a:spcAft>
              <a:buSzPts val="1300"/>
              <a:buChar char="●"/>
            </a:pPr>
            <a:r>
              <a:rPr lang="id"/>
              <a:t>Di PHP, hampir semua kode yang kita tulis adalah sebuah expression</a:t>
            </a:r>
            <a:endParaRPr/>
          </a:p>
          <a:p>
            <a:pPr marL="457200" lvl="0" indent="-311150" algn="l" rtl="0">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Expression Sederhana</a:t>
            </a:r>
            <a:endParaRPr/>
          </a:p>
        </p:txBody>
      </p:sp>
      <p:sp>
        <p:nvSpPr>
          <p:cNvPr id="611" name="Google Shape;611;p1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 = 5; Ketika kita menuliskan “5”, maka tentu itu adalah nilai, oleh karena itu 5 tersebut adalah expression.</a:t>
            </a:r>
            <a:endParaRPr/>
          </a:p>
          <a:p>
            <a:pPr marL="457200" lvl="0" indent="-311150" algn="l" rtl="0">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Expression Complex</a:t>
            </a:r>
            <a:endParaRPr/>
          </a:p>
        </p:txBody>
      </p:sp>
      <p:sp>
        <p:nvSpPr>
          <p:cNvPr id="618" name="Google Shape;618;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Statement</a:t>
            </a:r>
            <a:endParaRPr/>
          </a:p>
        </p:txBody>
      </p:sp>
      <p:sp>
        <p:nvSpPr>
          <p:cNvPr id="625" name="Google Shape;625;p1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Statement bisa dibilang adalah kalimat lengkap dalam bahasa.</a:t>
            </a:r>
            <a:endParaRPr/>
          </a:p>
          <a:p>
            <a:pPr marL="457200" lvl="0" indent="-311150" algn="l" rtl="0">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yang Bisa Dibuat Menggunakan PHP?</a:t>
            </a:r>
            <a:endParaRPr/>
          </a:p>
        </p:txBody>
      </p:sp>
      <p:sp>
        <p:nvSpPr>
          <p:cNvPr id="148" name="Google Shape;148;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marL="457200" lvl="0" indent="-311150" algn="l" rtl="0">
              <a:spcBef>
                <a:spcPts val="0"/>
              </a:spcBef>
              <a:spcAft>
                <a:spcPts val="0"/>
              </a:spcAft>
              <a:buSzPts val="1300"/>
              <a:buChar char="●"/>
            </a:pPr>
            <a:r>
              <a:rPr lang="id"/>
              <a:t>Command line scripting. PHP juga bisa digunakan untuk membuat program berbasis command line, tanpa harus menggunakan web server</a:t>
            </a:r>
            <a:endParaRPr/>
          </a:p>
          <a:p>
            <a:pPr marL="457200" lvl="0" indent="-311150" algn="l" rtl="0">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Statement</a:t>
            </a:r>
            <a:endParaRPr/>
          </a:p>
        </p:txBody>
      </p:sp>
      <p:pic>
        <p:nvPicPr>
          <p:cNvPr id="2" name="Picture 1"/>
          <p:cNvPicPr>
            <a:picLocks noChangeAspect="1"/>
          </p:cNvPicPr>
          <p:nvPr/>
        </p:nvPicPr>
        <p:blipFill>
          <a:blip r:embed="rId3"/>
          <a:stretch>
            <a:fillRect/>
          </a:stretch>
        </p:blipFill>
        <p:spPr>
          <a:xfrm>
            <a:off x="568537" y="2006373"/>
            <a:ext cx="8010525" cy="20669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Block</a:t>
            </a:r>
            <a:endParaRPr/>
          </a:p>
        </p:txBody>
      </p:sp>
      <p:sp>
        <p:nvSpPr>
          <p:cNvPr id="637" name="Google Shape;637;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Block adalah kumpulan statement yang terdiri dari nol atau lebih statement.</a:t>
            </a:r>
            <a:endParaRPr/>
          </a:p>
          <a:p>
            <a:pPr marL="457200" lvl="0" indent="-311150" algn="l" rtl="0">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Manipulasi String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Dot Operator</a:t>
            </a:r>
            <a:endParaRPr/>
          </a:p>
        </p:txBody>
      </p:sp>
      <p:sp>
        <p:nvSpPr>
          <p:cNvPr id="654" name="Google Shape;654;p1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Dot (titik) operator adalah operator yang bisa kita gunakan untuk menambahkan string dengan data lain (bisa string atau tipe data lainnya)</a:t>
            </a:r>
            <a:endParaRPr/>
          </a:p>
          <a:p>
            <a:pPr marL="457200" lvl="0" indent="-311150" algn="l" rtl="0">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Dot Operator</a:t>
            </a:r>
            <a:endParaRPr/>
          </a:p>
        </p:txBody>
      </p:sp>
      <p:pic>
        <p:nvPicPr>
          <p:cNvPr id="2" name="Picture 1"/>
          <p:cNvPicPr>
            <a:picLocks noChangeAspect="1"/>
          </p:cNvPicPr>
          <p:nvPr/>
        </p:nvPicPr>
        <p:blipFill>
          <a:blip r:embed="rId3"/>
          <a:stretch>
            <a:fillRect/>
          </a:stretch>
        </p:blipFill>
        <p:spPr>
          <a:xfrm>
            <a:off x="729450" y="2009775"/>
            <a:ext cx="6934200" cy="28003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ke Number dan Sebaliknya</a:t>
            </a:r>
            <a:endParaRPr/>
          </a:p>
        </p:txBody>
      </p:sp>
      <p:sp>
        <p:nvSpPr>
          <p:cNvPr id="666" name="Google Shape;666;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sering melakukan konversi tipe data dari string ke number (int / float) atau sebaliknya</a:t>
            </a:r>
            <a:endParaRPr/>
          </a:p>
          <a:p>
            <a:pPr marL="457200" lvl="0" indent="-311150" algn="l" rtl="0">
              <a:spcBef>
                <a:spcPts val="0"/>
              </a:spcBef>
              <a:spcAft>
                <a:spcPts val="0"/>
              </a:spcAft>
              <a:buSzPts val="1300"/>
              <a:buChar char="●"/>
            </a:pPr>
            <a:r>
              <a:rPr lang="id"/>
              <a:t>Di PHP untuk melakukan konversi cukup mudah, kita hanya perlu menggunakan tanda kurung ( tipe data )</a:t>
            </a:r>
            <a:endParaRPr/>
          </a:p>
          <a:p>
            <a:pPr marL="457200" lvl="0" indent="-311150" algn="l" rtl="0">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Karakter</a:t>
            </a:r>
            <a:endParaRPr/>
          </a:p>
        </p:txBody>
      </p:sp>
      <p:sp>
        <p:nvSpPr>
          <p:cNvPr id="678" name="Google Shape;678;p1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String di PHP seperti array karakter, dimana kita bisa mengakses data tiap karakternya menggunakan kurung siku</a:t>
            </a:r>
            <a:endParaRPr/>
          </a:p>
          <a:p>
            <a:pPr marL="457200" lvl="0" indent="-311150" algn="l" rtl="0">
              <a:spcBef>
                <a:spcPts val="0"/>
              </a:spcBef>
              <a:spcAft>
                <a:spcPts val="0"/>
              </a:spcAft>
              <a:buSzPts val="1300"/>
              <a:buChar char="●"/>
            </a:pPr>
            <a:r>
              <a:rPr lang="id"/>
              <a:t>Sama seperti di array, index pertama dimulai dari 0</a:t>
            </a:r>
            <a:endParaRPr/>
          </a:p>
          <a:p>
            <a:pPr marL="457200" lvl="0" indent="-311150" algn="l" rtl="0">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5603</Words>
  <Application>Microsoft Office PowerPoint</Application>
  <PresentationFormat>On-screen Show (16:9)</PresentationFormat>
  <Paragraphs>739</Paragraphs>
  <Slides>248</Slides>
  <Notes>248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248</vt:i4>
      </vt:variant>
    </vt:vector>
  </HeadingPairs>
  <TitlesOfParts>
    <vt:vector size="252" baseType="lpstr">
      <vt:lpstr>Lato</vt:lpstr>
      <vt:lpstr>Arial</vt:lpstr>
      <vt:lpstr>Raleway</vt:lpstr>
      <vt:lpstr>Streamline</vt:lpstr>
      <vt:lpstr>PHP Dasar</vt:lpstr>
      <vt:lpstr>Untuk Siapa Materi Ini?</vt:lpstr>
      <vt:lpstr>Agenda</vt:lpstr>
      <vt:lpstr>Pengenalan PHP</vt:lpstr>
      <vt:lpstr>Pengenalan PHP</vt:lpstr>
      <vt:lpstr>Open Source</vt:lpstr>
      <vt:lpstr>Kenapa Belajar PHP</vt:lpstr>
      <vt:lpstr>Proses Development PHP</vt:lpstr>
      <vt:lpstr>Apa yang Bisa Dibuat Menggunakan PHP?</vt:lpstr>
      <vt:lpstr>Menginstall PHP</vt:lpstr>
      <vt:lpstr>Menginstall PHP</vt:lpstr>
      <vt:lpstr>Menginstall XAMPP</vt:lpstr>
      <vt:lpstr>Setting PATH</vt:lpstr>
      <vt:lpstr>Text Editor</vt:lpstr>
      <vt:lpstr>Program Hello World</vt:lpstr>
      <vt:lpstr>File PHP</vt:lpstr>
      <vt:lpstr>Program Hello World</vt:lpstr>
      <vt:lpstr>Menjalankan Kode Program</vt:lpstr>
      <vt:lpstr>Tipe Data Number</vt:lpstr>
      <vt:lpstr>Tipe Data Number</vt:lpstr>
      <vt:lpstr>Kode : Tipe Data Integer</vt:lpstr>
      <vt:lpstr>Kode : Tipe Data Floating Point</vt:lpstr>
      <vt:lpstr>Integer Overflow</vt:lpstr>
      <vt:lpstr>Kode : Integer Overflow</vt:lpstr>
      <vt:lpstr>Tipe Data Boolean</vt:lpstr>
      <vt:lpstr>Tipe Data Boolean</vt:lpstr>
      <vt:lpstr>Kode : Tipe Data Boolean</vt:lpstr>
      <vt:lpstr>Tipe Data String</vt:lpstr>
      <vt:lpstr>Tipe Data String</vt:lpstr>
      <vt:lpstr>Single Quote</vt:lpstr>
      <vt:lpstr>Double Quote</vt:lpstr>
      <vt:lpstr>Multiline String</vt:lpstr>
      <vt:lpstr>Heredoc</vt:lpstr>
      <vt:lpstr>Nowdoc</vt:lpstr>
      <vt:lpstr>Variable</vt:lpstr>
      <vt:lpstr>Variable</vt:lpstr>
      <vt:lpstr>Kode : Variable</vt:lpstr>
      <vt:lpstr>Variable Variables</vt:lpstr>
      <vt:lpstr>Constant</vt:lpstr>
      <vt:lpstr>Constant</vt:lpstr>
      <vt:lpstr>Kode : Constant</vt:lpstr>
      <vt:lpstr>Data NULL</vt:lpstr>
      <vt:lpstr>Data NULL</vt:lpstr>
      <vt:lpstr>Kode : Data NULL</vt:lpstr>
      <vt:lpstr>Mengecek Apakah Data NULL</vt:lpstr>
      <vt:lpstr>Kode : Mengecek NULL</vt:lpstr>
      <vt:lpstr>Menghapus Variable</vt:lpstr>
      <vt:lpstr>Kode : Unset dan Isset</vt:lpstr>
      <vt:lpstr>Tipe Data Array</vt:lpstr>
      <vt:lpstr>Tipe Data Array</vt:lpstr>
      <vt:lpstr>Cara Kerja Array</vt:lpstr>
      <vt:lpstr>Kode : Membuat Array</vt:lpstr>
      <vt:lpstr>Operasi Array</vt:lpstr>
      <vt:lpstr>Kode : Operasi Array</vt:lpstr>
      <vt:lpstr>Array Sebagai Map</vt:lpstr>
      <vt:lpstr>Kode : Membuat Map</vt:lpstr>
      <vt:lpstr>Array di dalam Array</vt:lpstr>
      <vt:lpstr>Kode : Array di dalam Array</vt:lpstr>
      <vt:lpstr>Operator Aritmatika</vt:lpstr>
      <vt:lpstr>Operator Aritmatika (1)</vt:lpstr>
      <vt:lpstr>Operator Aritmatika (2)</vt:lpstr>
      <vt:lpstr>Kode : Operator Aritmatika</vt:lpstr>
      <vt:lpstr>Operator Penugasan</vt:lpstr>
      <vt:lpstr>Operator Penugasan</vt:lpstr>
      <vt:lpstr>Operator Penugasan Aritmatika</vt:lpstr>
      <vt:lpstr>Kode : Operator Penugasan Aritmatika</vt:lpstr>
      <vt:lpstr>Operator Perbandingan</vt:lpstr>
      <vt:lpstr>Operator Perbandingan</vt:lpstr>
      <vt:lpstr>Operator Perbandingan (1)</vt:lpstr>
      <vt:lpstr>Operator Perbandingan (2)</vt:lpstr>
      <vt:lpstr>Kode : Operator Perbandingan</vt:lpstr>
      <vt:lpstr>Operator Logika</vt:lpstr>
      <vt:lpstr>Operator Logika</vt:lpstr>
      <vt:lpstr>Operator Logika</vt:lpstr>
      <vt:lpstr>Kode : Operator Logika</vt:lpstr>
      <vt:lpstr>Increment dan Decrement</vt:lpstr>
      <vt:lpstr>Increment dan Decrement</vt:lpstr>
      <vt:lpstr>Operator Increment dan Decrement</vt:lpstr>
      <vt:lpstr>Kode : Operator Increment dan Decrement</vt:lpstr>
      <vt:lpstr>Operator Array</vt:lpstr>
      <vt:lpstr>Operator Array</vt:lpstr>
      <vt:lpstr>Operator Array</vt:lpstr>
      <vt:lpstr>Kode : Operator Array (1)</vt:lpstr>
      <vt:lpstr>Kode : Operator Array (2)</vt:lpstr>
      <vt:lpstr>Expression, Statement dan Block</vt:lpstr>
      <vt:lpstr>Expression</vt:lpstr>
      <vt:lpstr>Contoh Expression Sederhana</vt:lpstr>
      <vt:lpstr>Contoh Expression Complex</vt:lpstr>
      <vt:lpstr>Statement</vt:lpstr>
      <vt:lpstr>Kode : Statement</vt:lpstr>
      <vt:lpstr>Block</vt:lpstr>
      <vt:lpstr>Kode : Block</vt:lpstr>
      <vt:lpstr>Manipulasi String</vt:lpstr>
      <vt:lpstr>Dot Operator</vt:lpstr>
      <vt:lpstr>Kode : Dot Operator</vt:lpstr>
      <vt:lpstr>Konversi ke Number dan Sebaliknya</vt:lpstr>
      <vt:lpstr>Konversi ke Number dan Sebaliknya</vt:lpstr>
      <vt:lpstr>Mengakses Karakter</vt:lpstr>
      <vt:lpstr>Kode : Mengakses Karakter</vt:lpstr>
      <vt:lpstr>Variable Parsing</vt:lpstr>
      <vt:lpstr>Kode : Variable Parsing</vt:lpstr>
      <vt:lpstr>Curly Brace</vt:lpstr>
      <vt:lpstr>Kode : Curly Brace</vt:lpstr>
      <vt:lpstr>If Statement</vt:lpstr>
      <vt:lpstr>If Statement</vt:lpstr>
      <vt:lpstr>Syntax If Statement</vt:lpstr>
      <vt:lpstr>Kode : If Statement</vt:lpstr>
      <vt:lpstr>Else Statement</vt:lpstr>
      <vt:lpstr>Syntax Else Statement</vt:lpstr>
      <vt:lpstr>Kode : Else Statement</vt:lpstr>
      <vt:lpstr>Else If Statement</vt:lpstr>
      <vt:lpstr>Syntax Else If Statement</vt:lpstr>
      <vt:lpstr>Kode : Else If Statement</vt:lpstr>
      <vt:lpstr>Syntax Alternatif</vt:lpstr>
      <vt:lpstr>Kode : If Statement Dengan Colon</vt:lpstr>
      <vt:lpstr>Switch Statement</vt:lpstr>
      <vt:lpstr>Switch Statement</vt:lpstr>
      <vt:lpstr>Kode : Switch Statement</vt:lpstr>
      <vt:lpstr>Syntax Alternatif</vt:lpstr>
      <vt:lpstr>Kode : Switch Statement Syntax Alternatif</vt:lpstr>
      <vt:lpstr>Ternary Operator</vt:lpstr>
      <vt:lpstr>Ternary Operator</vt:lpstr>
      <vt:lpstr>Kode : Bukan Ternary Operator</vt:lpstr>
      <vt:lpstr>Kode : Ternary Operator</vt:lpstr>
      <vt:lpstr>Null Coalescing Operator</vt:lpstr>
      <vt:lpstr>Null Coalescing Operator</vt:lpstr>
      <vt:lpstr>Kode : Tanpa Null Coalescing Operator</vt:lpstr>
      <vt:lpstr>Kode : Null Coalescing Operator </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Kode : Syntax Alternative For Loop</vt:lpstr>
      <vt:lpstr>While Loop</vt:lpstr>
      <vt:lpstr>While Loop</vt:lpstr>
      <vt:lpstr>Kode : While Loop</vt:lpstr>
      <vt:lpstr>Kode : Syntax Alternative While Loop</vt:lpstr>
      <vt:lpstr>Do While Loop</vt:lpstr>
      <vt:lpstr>Do While Loop</vt:lpstr>
      <vt:lpstr>Kode : Do While Loop</vt:lpstr>
      <vt:lpstr>Break &amp; Continue</vt:lpstr>
      <vt:lpstr>Break &amp; Continue</vt:lpstr>
      <vt:lpstr>Kode : Break</vt:lpstr>
      <vt:lpstr>Kode : Continue</vt:lpstr>
      <vt:lpstr>For Each Loop</vt:lpstr>
      <vt:lpstr>For Each</vt:lpstr>
      <vt:lpstr>Kode : Tanpa For Each</vt:lpstr>
      <vt:lpstr>Kode : For Each</vt:lpstr>
      <vt:lpstr>Kode : For Each dengan Key</vt:lpstr>
      <vt:lpstr>goto Operator</vt:lpstr>
      <vt:lpstr>goto Operator</vt:lpstr>
      <vt:lpstr>Kode : goto Operator</vt:lpstr>
      <vt:lpstr>Kode : goto Operator di Loop</vt:lpstr>
      <vt:lpstr>Function</vt:lpstr>
      <vt:lpstr>Function</vt:lpstr>
      <vt:lpstr>Kode : Function</vt:lpstr>
      <vt:lpstr>Lokasi Function</vt:lpstr>
      <vt:lpstr>Kode : Lokasi Function</vt:lpstr>
      <vt:lpstr>Function Argument</vt:lpstr>
      <vt:lpstr>Function Argument</vt:lpstr>
      <vt:lpstr>Kode : Function Argument</vt:lpstr>
      <vt:lpstr>Default Argument Value</vt:lpstr>
      <vt:lpstr>Kode : Default Argument Value</vt:lpstr>
      <vt:lpstr>Kesalahan Default Argument Value</vt:lpstr>
      <vt:lpstr>Kode : Kesalahan Default Argument Value</vt:lpstr>
      <vt:lpstr>Type Declaration</vt:lpstr>
      <vt:lpstr>Valid Types (1)</vt:lpstr>
      <vt:lpstr>Valid Types (1)</vt:lpstr>
      <vt:lpstr>Kode : Type Declaration</vt:lpstr>
      <vt:lpstr>Variable-length Argument List</vt:lpstr>
      <vt:lpstr>Kode : Variable-length Argument List</vt:lpstr>
      <vt:lpstr>Function Return Value</vt:lpstr>
      <vt:lpstr>Function Return Value</vt:lpstr>
      <vt:lpstr>Kode : Function Return Value (1)</vt:lpstr>
      <vt:lpstr>Kode : Function Return Value (2)</vt:lpstr>
      <vt:lpstr>Return Type Declarations</vt:lpstr>
      <vt:lpstr>Kode : Return Type Declarations</vt:lpstr>
      <vt:lpstr>Variable Function</vt:lpstr>
      <vt:lpstr>Variable Function</vt:lpstr>
      <vt:lpstr>Kode : Variable Function</vt:lpstr>
      <vt:lpstr>Kode : Penggunaan Variable Function</vt:lpstr>
      <vt:lpstr>Anonymous Function</vt:lpstr>
      <vt:lpstr>Anonymous Function</vt:lpstr>
      <vt:lpstr>Kode : Anonymous Function</vt:lpstr>
      <vt:lpstr>Kode : Anonymous Function Sebagai Argument</vt:lpstr>
      <vt:lpstr>Mengakses Variable di Luar Closure</vt:lpstr>
      <vt:lpstr>Kode : Mengakses Variable Luar</vt:lpstr>
      <vt:lpstr>Arrow Function</vt:lpstr>
      <vt:lpstr>Arrow Function</vt:lpstr>
      <vt:lpstr>Kode : Arrow Function</vt:lpstr>
      <vt:lpstr>Callback Function</vt:lpstr>
      <vt:lpstr>Callback Function</vt:lpstr>
      <vt:lpstr>Kode : Callback Function</vt:lpstr>
      <vt:lpstr>Recursive Function</vt:lpstr>
      <vt:lpstr>Recursive Function</vt:lpstr>
      <vt:lpstr>Kode : Factorial Loop</vt:lpstr>
      <vt:lpstr>Kode : Factorial Recursive</vt:lpstr>
      <vt:lpstr>Problem Dengan Recursive</vt:lpstr>
      <vt:lpstr>Kode : Error StackOverflow</vt:lpstr>
      <vt:lpstr>Komentar</vt:lpstr>
      <vt:lpstr>Komentar</vt:lpstr>
      <vt:lpstr>Kode : Komentar</vt:lpstr>
      <vt:lpstr>String Function</vt:lpstr>
      <vt:lpstr>String Function</vt:lpstr>
      <vt:lpstr>Contoh String Function</vt:lpstr>
      <vt:lpstr>Kode : String Function</vt:lpstr>
      <vt:lpstr>Array Function</vt:lpstr>
      <vt:lpstr>Array Function</vt:lpstr>
      <vt:lpstr>Contoh Array Function</vt:lpstr>
      <vt:lpstr>Kode : Array Function</vt:lpstr>
      <vt:lpstr>is Function</vt:lpstr>
      <vt:lpstr>is Function</vt:lpstr>
      <vt:lpstr>Contoh Is Function</vt:lpstr>
      <vt:lpstr>Kode : Is Function</vt:lpstr>
      <vt:lpstr>Require dan Include</vt:lpstr>
      <vt:lpstr>Require dan Include</vt:lpstr>
      <vt:lpstr>Kode : File MyFunction.php</vt:lpstr>
      <vt:lpstr>Kode : Include </vt:lpstr>
      <vt:lpstr>Posisi Require dan Include</vt:lpstr>
      <vt:lpstr>Kode : Posisi Include Salah</vt:lpstr>
      <vt:lpstr>require_once dan include_once</vt:lpstr>
      <vt:lpstr>Kode : Include Berkali-kali</vt:lpstr>
      <vt:lpstr>Kode : include_once</vt:lpstr>
      <vt:lpstr>Variable Scope</vt:lpstr>
      <vt:lpstr>Variable Scope</vt:lpstr>
      <vt:lpstr>Global Scope</vt:lpstr>
      <vt:lpstr>Kode : Variable Global Scope</vt:lpstr>
      <vt:lpstr>Local Scope</vt:lpstr>
      <vt:lpstr>Kode : Variable Local Scope</vt:lpstr>
      <vt:lpstr>global Keyword</vt:lpstr>
      <vt:lpstr>Kode : global Keyword</vt:lpstr>
      <vt:lpstr>$GLOBAL Variable</vt:lpstr>
      <vt:lpstr>Kode : $GLOBAL Variable</vt:lpstr>
      <vt:lpstr>Static Scope</vt:lpstr>
      <vt:lpstr>Kode : Static Scope</vt:lpstr>
      <vt:lpstr>Reference</vt:lpstr>
      <vt:lpstr>Apa itu Reference?</vt:lpstr>
      <vt:lpstr>Assign By Reference </vt:lpstr>
      <vt:lpstr>Kode : Assign By Reference </vt:lpstr>
      <vt:lpstr>Pass By Reference </vt:lpstr>
      <vt:lpstr>Kode : Pass By Reference </vt:lpstr>
      <vt:lpstr>Returning References</vt:lpstr>
      <vt:lpstr>Kode : Returning References</vt:lpstr>
      <vt:lpstr>Materi Selanjutnya</vt:lpstr>
      <vt:lpstr>Materi Selanjutnya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Dasar</dc:title>
  <cp:lastModifiedBy>Mohamad Rizky Isa</cp:lastModifiedBy>
  <cp:revision>10</cp:revision>
  <dcterms:modified xsi:type="dcterms:W3CDTF">2022-11-15T01:17:38Z</dcterms:modified>
</cp:coreProperties>
</file>